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9" r:id="rId3"/>
    <p:sldId id="258" r:id="rId4"/>
    <p:sldId id="260" r:id="rId5"/>
    <p:sldId id="261" r:id="rId6"/>
    <p:sldId id="262" r:id="rId7"/>
    <p:sldId id="264" r:id="rId8"/>
    <p:sldId id="265" r:id="rId9"/>
    <p:sldId id="266" r:id="rId10"/>
    <p:sldId id="267" r:id="rId11"/>
    <p:sldId id="268" r:id="rId12"/>
    <p:sldId id="263"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1610" autoAdjust="0"/>
  </p:normalViewPr>
  <p:slideViewPr>
    <p:cSldViewPr snapToGrid="0">
      <p:cViewPr varScale="1">
        <p:scale>
          <a:sx n="97" d="100"/>
          <a:sy n="97" d="100"/>
        </p:scale>
        <p:origin x="528"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FEEA-B985-4AE8-86E4-B7EDDA38422A}"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38860-B2C7-4837-AB95-C452C4B1A4A5}" type="slidenum">
              <a:rPr lang="en-US" smtClean="0"/>
              <a:t>‹#›</a:t>
            </a:fld>
            <a:endParaRPr lang="en-US"/>
          </a:p>
        </p:txBody>
      </p:sp>
    </p:spTree>
    <p:extLst>
      <p:ext uri="{BB962C8B-B14F-4D97-AF65-F5344CB8AC3E}">
        <p14:creationId xmlns:p14="http://schemas.microsoft.com/office/powerpoint/2010/main" val="161961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estimated to generate over $39 billion annually. </a:t>
            </a:r>
          </a:p>
        </p:txBody>
      </p:sp>
      <p:sp>
        <p:nvSpPr>
          <p:cNvPr id="4" name="Slide Number Placeholder 3"/>
          <p:cNvSpPr>
            <a:spLocks noGrp="1"/>
          </p:cNvSpPr>
          <p:nvPr>
            <p:ph type="sldNum" sz="quarter" idx="5"/>
          </p:nvPr>
        </p:nvSpPr>
        <p:spPr/>
        <p:txBody>
          <a:bodyPr/>
          <a:lstStyle/>
          <a:p>
            <a:fld id="{9F338860-B2C7-4837-AB95-C452C4B1A4A5}" type="slidenum">
              <a:rPr lang="en-US" smtClean="0"/>
              <a:t>2</a:t>
            </a:fld>
            <a:endParaRPr lang="en-US"/>
          </a:p>
        </p:txBody>
      </p:sp>
    </p:spTree>
    <p:extLst>
      <p:ext uri="{BB962C8B-B14F-4D97-AF65-F5344CB8AC3E}">
        <p14:creationId xmlns:p14="http://schemas.microsoft.com/office/powerpoint/2010/main" val="253487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Unicef</a:t>
            </a:r>
            <a:r>
              <a:rPr lang="en-US" dirty="0"/>
              <a:t> USA at https://www.unicefusa.org/stories/child-trafficking-hits-close-home/36189 is a great child trafficking source for education, awareness, and protection.</a:t>
            </a:r>
          </a:p>
          <a:p>
            <a:r>
              <a:rPr lang="en-US" dirty="0"/>
              <a:t>It happens to all walks of life. Though it does occur amongst immigrants, the undocumented, low-income, and middle-income; it actually occurs in all walks of life; rich &amp; poor, native &amp; foreign. Race, class, education, gender, age, or citizenship are not relevant factors.</a:t>
            </a:r>
          </a:p>
        </p:txBody>
      </p:sp>
      <p:sp>
        <p:nvSpPr>
          <p:cNvPr id="4" name="Slide Number Placeholder 3"/>
          <p:cNvSpPr>
            <a:spLocks noGrp="1"/>
          </p:cNvSpPr>
          <p:nvPr>
            <p:ph type="sldNum" sz="quarter" idx="5"/>
          </p:nvPr>
        </p:nvSpPr>
        <p:spPr/>
        <p:txBody>
          <a:bodyPr/>
          <a:lstStyle/>
          <a:p>
            <a:fld id="{9F338860-B2C7-4837-AB95-C452C4B1A4A5}" type="slidenum">
              <a:rPr lang="en-US" smtClean="0"/>
              <a:t>3</a:t>
            </a:fld>
            <a:endParaRPr lang="en-US"/>
          </a:p>
        </p:txBody>
      </p:sp>
    </p:spTree>
    <p:extLst>
      <p:ext uri="{BB962C8B-B14F-4D97-AF65-F5344CB8AC3E}">
        <p14:creationId xmlns:p14="http://schemas.microsoft.com/office/powerpoint/2010/main" val="98345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 Predators look for children that are vulnerable. Such vulnerabilities include but are not limited to low self-esteem, parental strife or a conflicting relationship with parent(s) or family, and a conflicting relationship with school. Runaways are particularly vulnerable… VI) Often at times, a victim is introduced into trafficking by means of someone they have a close or familiar relationship with. A Romeo Pimp is charismatic, entices, and takes the time to develop a safe and comfortable and often a romantic relationship with the victim. A Gorilla Pimp uses violence and fear. A Family Pimp is a family member, usually a parent, who sells or rents out their own child… VII) Once introduced into the life of trafficking, traffickers may use phrases such as “You are just a whore now”, “No one will believe you”, “Your family won’t love you anymore”, and or “You are the one committing a crime” in order to maintain control over the victim and to mentally and emotionally break the victim thus making the victim feel that the life of being trafficked is all that he or she has. This eventually makes the victim more compliant to being trafficked.</a:t>
            </a:r>
          </a:p>
        </p:txBody>
      </p:sp>
      <p:sp>
        <p:nvSpPr>
          <p:cNvPr id="4" name="Slide Number Placeholder 3"/>
          <p:cNvSpPr>
            <a:spLocks noGrp="1"/>
          </p:cNvSpPr>
          <p:nvPr>
            <p:ph type="sldNum" sz="quarter" idx="5"/>
          </p:nvPr>
        </p:nvSpPr>
        <p:spPr/>
        <p:txBody>
          <a:bodyPr/>
          <a:lstStyle/>
          <a:p>
            <a:fld id="{9F338860-B2C7-4837-AB95-C452C4B1A4A5}" type="slidenum">
              <a:rPr lang="en-US" smtClean="0"/>
              <a:t>5</a:t>
            </a:fld>
            <a:endParaRPr lang="en-US"/>
          </a:p>
        </p:txBody>
      </p:sp>
    </p:spTree>
    <p:extLst>
      <p:ext uri="{BB962C8B-B14F-4D97-AF65-F5344CB8AC3E}">
        <p14:creationId xmlns:p14="http://schemas.microsoft.com/office/powerpoint/2010/main" val="1254471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Center for Missing &amp; Exploited Children: https://api.missingkids.org/missingkids/servlet/PubCaseSearchServlet?act=usMapSearch&amp;missState=VA&amp;searchLang=en_US&amp;casedata=latest</a:t>
            </a:r>
          </a:p>
          <a:p>
            <a:endParaRPr lang="en-US" dirty="0"/>
          </a:p>
        </p:txBody>
      </p:sp>
      <p:sp>
        <p:nvSpPr>
          <p:cNvPr id="4" name="Slide Number Placeholder 3"/>
          <p:cNvSpPr>
            <a:spLocks noGrp="1"/>
          </p:cNvSpPr>
          <p:nvPr>
            <p:ph type="sldNum" sz="quarter" idx="5"/>
          </p:nvPr>
        </p:nvSpPr>
        <p:spPr/>
        <p:txBody>
          <a:bodyPr/>
          <a:lstStyle/>
          <a:p>
            <a:fld id="{9F338860-B2C7-4837-AB95-C452C4B1A4A5}" type="slidenum">
              <a:rPr lang="en-US" smtClean="0"/>
              <a:t>9</a:t>
            </a:fld>
            <a:endParaRPr lang="en-US"/>
          </a:p>
        </p:txBody>
      </p:sp>
    </p:spTree>
    <p:extLst>
      <p:ext uri="{BB962C8B-B14F-4D97-AF65-F5344CB8AC3E}">
        <p14:creationId xmlns:p14="http://schemas.microsoft.com/office/powerpoint/2010/main" val="1981818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that your children know that they can always seek out help and come home. Your children should know that no predator is more powerful than you are and the love you have for them. Always maintain open communication with your child(ren). They should know that they can always talk to you about any problem and that you will listen. Not only will you listen, but you will believe them. Discuss healthy relationships as well as healthy sexual relationships with your child(ren).</a:t>
            </a:r>
          </a:p>
          <a:p>
            <a:r>
              <a:rPr lang="en-US" dirty="0"/>
              <a:t>Introduce your child(ren) to and discuss with them the reality and dangers of child predators. Let them know that it can happen to them.</a:t>
            </a:r>
          </a:p>
          <a:p>
            <a:r>
              <a:rPr lang="en-US" dirty="0"/>
              <a:t>Ensure that your child(ren) have other positive figures in their life. Such influences could be counselors, teachers, and other family members such as grandparents, aunts &amp; uncles, cousins, and God parents.</a:t>
            </a:r>
          </a:p>
          <a:p>
            <a:r>
              <a:rPr lang="en-US" dirty="0"/>
              <a:t>Know your child(ren)’s whereabouts and know who their friends are. Not only that, but know how to reach and contact their friends and their friends’ parents. If necessary, your children can be tracked via their phones and there are also covert devices like bracelets and necklaces that can be used to track your child(ren).</a:t>
            </a:r>
          </a:p>
          <a:p>
            <a:r>
              <a:rPr lang="en-US" dirty="0"/>
              <a:t>Know the social media accounts that your child(ren) have and their online interests, activities,  and interactions. Teach your children about online safety, what is and is not OK to post online, and security protocols such as not posting identifiable information online such as home addresses and schools. Ensure the right privacy settings are established.</a:t>
            </a:r>
          </a:p>
          <a:p>
            <a:r>
              <a:rPr lang="en-US" dirty="0"/>
              <a:t>The concepts of “It takes a Village to raise a child” has never been more true. Ensure that the neighborhood knows you and your child(ren). You and the neighborhood should also know what people and vehicles are familiar to your neighborhood. Familiar does not just refer to who actually lives in the neighborhood but who frequently visits the neighborhood too. A neighborhood watch is a great tool and organization to have.</a:t>
            </a:r>
          </a:p>
          <a:p>
            <a:r>
              <a:rPr lang="en-US" dirty="0"/>
              <a:t>Know your children so that you can quickly recognize when and if something is wrong.</a:t>
            </a:r>
          </a:p>
        </p:txBody>
      </p:sp>
      <p:sp>
        <p:nvSpPr>
          <p:cNvPr id="4" name="Slide Number Placeholder 3"/>
          <p:cNvSpPr>
            <a:spLocks noGrp="1"/>
          </p:cNvSpPr>
          <p:nvPr>
            <p:ph type="sldNum" sz="quarter" idx="5"/>
          </p:nvPr>
        </p:nvSpPr>
        <p:spPr/>
        <p:txBody>
          <a:bodyPr/>
          <a:lstStyle/>
          <a:p>
            <a:fld id="{9F338860-B2C7-4837-AB95-C452C4B1A4A5}" type="slidenum">
              <a:rPr lang="en-US" smtClean="0"/>
              <a:t>12</a:t>
            </a:fld>
            <a:endParaRPr lang="en-US"/>
          </a:p>
        </p:txBody>
      </p:sp>
    </p:spTree>
    <p:extLst>
      <p:ext uri="{BB962C8B-B14F-4D97-AF65-F5344CB8AC3E}">
        <p14:creationId xmlns:p14="http://schemas.microsoft.com/office/powerpoint/2010/main" val="369379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B2F2-C6F7-49D9-93CD-9B0A769DC6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4A266B-631B-4D12-880F-F289E10B55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0ECF2D-8C81-4F72-A3B1-C9519021B631}"/>
              </a:ext>
            </a:extLst>
          </p:cNvPr>
          <p:cNvSpPr>
            <a:spLocks noGrp="1"/>
          </p:cNvSpPr>
          <p:nvPr>
            <p:ph type="dt" sz="half" idx="10"/>
          </p:nvPr>
        </p:nvSpPr>
        <p:spPr/>
        <p:txBody>
          <a:bodyPr/>
          <a:lstStyle/>
          <a:p>
            <a:fld id="{FF8AA4FF-D7F3-4117-906F-DDC770D5F45F}" type="datetimeFigureOut">
              <a:rPr lang="en-US" smtClean="0"/>
              <a:t>1/17/2022</a:t>
            </a:fld>
            <a:endParaRPr lang="en-US"/>
          </a:p>
        </p:txBody>
      </p:sp>
      <p:sp>
        <p:nvSpPr>
          <p:cNvPr id="5" name="Footer Placeholder 4">
            <a:extLst>
              <a:ext uri="{FF2B5EF4-FFF2-40B4-BE49-F238E27FC236}">
                <a16:creationId xmlns:a16="http://schemas.microsoft.com/office/drawing/2014/main" id="{858BDD8C-75FA-49E4-A6D4-4579E3AC3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3B99F-17AD-4EBC-9A51-B48394ECA012}"/>
              </a:ext>
            </a:extLst>
          </p:cNvPr>
          <p:cNvSpPr>
            <a:spLocks noGrp="1"/>
          </p:cNvSpPr>
          <p:nvPr>
            <p:ph type="sldNum" sz="quarter" idx="12"/>
          </p:nvPr>
        </p:nvSpPr>
        <p:spPr/>
        <p:txBody>
          <a:bodyPr/>
          <a:lstStyle/>
          <a:p>
            <a:fld id="{C7835191-B8BE-4972-8AEC-948A472A9769}" type="slidenum">
              <a:rPr lang="en-US" smtClean="0"/>
              <a:t>‹#›</a:t>
            </a:fld>
            <a:endParaRPr lang="en-US"/>
          </a:p>
        </p:txBody>
      </p:sp>
    </p:spTree>
    <p:extLst>
      <p:ext uri="{BB962C8B-B14F-4D97-AF65-F5344CB8AC3E}">
        <p14:creationId xmlns:p14="http://schemas.microsoft.com/office/powerpoint/2010/main" val="243094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08AD-ACF0-419B-B89B-A15644B1E2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16918-5626-4405-8FCF-AD12BB1FD6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AEB41-0E61-4B9F-A282-4E5B578C8605}"/>
              </a:ext>
            </a:extLst>
          </p:cNvPr>
          <p:cNvSpPr>
            <a:spLocks noGrp="1"/>
          </p:cNvSpPr>
          <p:nvPr>
            <p:ph type="dt" sz="half" idx="10"/>
          </p:nvPr>
        </p:nvSpPr>
        <p:spPr/>
        <p:txBody>
          <a:bodyPr/>
          <a:lstStyle/>
          <a:p>
            <a:fld id="{FF8AA4FF-D7F3-4117-906F-DDC770D5F45F}" type="datetimeFigureOut">
              <a:rPr lang="en-US" smtClean="0"/>
              <a:t>1/17/2022</a:t>
            </a:fld>
            <a:endParaRPr lang="en-US"/>
          </a:p>
        </p:txBody>
      </p:sp>
      <p:sp>
        <p:nvSpPr>
          <p:cNvPr id="5" name="Footer Placeholder 4">
            <a:extLst>
              <a:ext uri="{FF2B5EF4-FFF2-40B4-BE49-F238E27FC236}">
                <a16:creationId xmlns:a16="http://schemas.microsoft.com/office/drawing/2014/main" id="{CBD64368-2FD1-4F19-A0BE-85B65C3FC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C0981-C98A-47E2-886F-BDB618906620}"/>
              </a:ext>
            </a:extLst>
          </p:cNvPr>
          <p:cNvSpPr>
            <a:spLocks noGrp="1"/>
          </p:cNvSpPr>
          <p:nvPr>
            <p:ph type="sldNum" sz="quarter" idx="12"/>
          </p:nvPr>
        </p:nvSpPr>
        <p:spPr/>
        <p:txBody>
          <a:bodyPr/>
          <a:lstStyle/>
          <a:p>
            <a:fld id="{C7835191-B8BE-4972-8AEC-948A472A9769}" type="slidenum">
              <a:rPr lang="en-US" smtClean="0"/>
              <a:t>‹#›</a:t>
            </a:fld>
            <a:endParaRPr lang="en-US"/>
          </a:p>
        </p:txBody>
      </p:sp>
    </p:spTree>
    <p:extLst>
      <p:ext uri="{BB962C8B-B14F-4D97-AF65-F5344CB8AC3E}">
        <p14:creationId xmlns:p14="http://schemas.microsoft.com/office/powerpoint/2010/main" val="169991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FCE360-B4D4-4D9A-A50C-036B938FFC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8C6874-1B99-4583-9C80-875E16FB70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1CF90-0A8A-48F0-B5DA-EBFBD7858A4A}"/>
              </a:ext>
            </a:extLst>
          </p:cNvPr>
          <p:cNvSpPr>
            <a:spLocks noGrp="1"/>
          </p:cNvSpPr>
          <p:nvPr>
            <p:ph type="dt" sz="half" idx="10"/>
          </p:nvPr>
        </p:nvSpPr>
        <p:spPr/>
        <p:txBody>
          <a:bodyPr/>
          <a:lstStyle/>
          <a:p>
            <a:fld id="{FF8AA4FF-D7F3-4117-906F-DDC770D5F45F}" type="datetimeFigureOut">
              <a:rPr lang="en-US" smtClean="0"/>
              <a:t>1/17/2022</a:t>
            </a:fld>
            <a:endParaRPr lang="en-US"/>
          </a:p>
        </p:txBody>
      </p:sp>
      <p:sp>
        <p:nvSpPr>
          <p:cNvPr id="5" name="Footer Placeholder 4">
            <a:extLst>
              <a:ext uri="{FF2B5EF4-FFF2-40B4-BE49-F238E27FC236}">
                <a16:creationId xmlns:a16="http://schemas.microsoft.com/office/drawing/2014/main" id="{C38D5951-1BE8-4E11-947B-BE59C20FB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26E244-BC79-4D6C-A555-638F7FF5A12F}"/>
              </a:ext>
            </a:extLst>
          </p:cNvPr>
          <p:cNvSpPr>
            <a:spLocks noGrp="1"/>
          </p:cNvSpPr>
          <p:nvPr>
            <p:ph type="sldNum" sz="quarter" idx="12"/>
          </p:nvPr>
        </p:nvSpPr>
        <p:spPr/>
        <p:txBody>
          <a:bodyPr/>
          <a:lstStyle/>
          <a:p>
            <a:fld id="{C7835191-B8BE-4972-8AEC-948A472A9769}" type="slidenum">
              <a:rPr lang="en-US" smtClean="0"/>
              <a:t>‹#›</a:t>
            </a:fld>
            <a:endParaRPr lang="en-US"/>
          </a:p>
        </p:txBody>
      </p:sp>
    </p:spTree>
    <p:extLst>
      <p:ext uri="{BB962C8B-B14F-4D97-AF65-F5344CB8AC3E}">
        <p14:creationId xmlns:p14="http://schemas.microsoft.com/office/powerpoint/2010/main" val="241269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7E8F-B197-4B59-9FE3-9935C261A8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65F63-1FE5-4868-A2A5-3289450C6F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C528F-2DCB-4BA0-806B-6DF7B51C5794}"/>
              </a:ext>
            </a:extLst>
          </p:cNvPr>
          <p:cNvSpPr>
            <a:spLocks noGrp="1"/>
          </p:cNvSpPr>
          <p:nvPr>
            <p:ph type="dt" sz="half" idx="10"/>
          </p:nvPr>
        </p:nvSpPr>
        <p:spPr/>
        <p:txBody>
          <a:bodyPr/>
          <a:lstStyle/>
          <a:p>
            <a:fld id="{FF8AA4FF-D7F3-4117-906F-DDC770D5F45F}" type="datetimeFigureOut">
              <a:rPr lang="en-US" smtClean="0"/>
              <a:t>1/17/2022</a:t>
            </a:fld>
            <a:endParaRPr lang="en-US"/>
          </a:p>
        </p:txBody>
      </p:sp>
      <p:sp>
        <p:nvSpPr>
          <p:cNvPr id="5" name="Footer Placeholder 4">
            <a:extLst>
              <a:ext uri="{FF2B5EF4-FFF2-40B4-BE49-F238E27FC236}">
                <a16:creationId xmlns:a16="http://schemas.microsoft.com/office/drawing/2014/main" id="{AF014CF8-E255-4137-A563-656C43CC8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774F1-7324-447C-B2D4-2828D9D91D96}"/>
              </a:ext>
            </a:extLst>
          </p:cNvPr>
          <p:cNvSpPr>
            <a:spLocks noGrp="1"/>
          </p:cNvSpPr>
          <p:nvPr>
            <p:ph type="sldNum" sz="quarter" idx="12"/>
          </p:nvPr>
        </p:nvSpPr>
        <p:spPr/>
        <p:txBody>
          <a:bodyPr/>
          <a:lstStyle/>
          <a:p>
            <a:fld id="{C7835191-B8BE-4972-8AEC-948A472A9769}" type="slidenum">
              <a:rPr lang="en-US" smtClean="0"/>
              <a:t>‹#›</a:t>
            </a:fld>
            <a:endParaRPr lang="en-US"/>
          </a:p>
        </p:txBody>
      </p:sp>
    </p:spTree>
    <p:extLst>
      <p:ext uri="{BB962C8B-B14F-4D97-AF65-F5344CB8AC3E}">
        <p14:creationId xmlns:p14="http://schemas.microsoft.com/office/powerpoint/2010/main" val="198380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AF3AB-F051-4010-A7EC-CB6568F401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DA63B2-FF5D-4081-92C3-2AED8A42E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166D03-8264-4F35-9C95-72932B7BAF4E}"/>
              </a:ext>
            </a:extLst>
          </p:cNvPr>
          <p:cNvSpPr>
            <a:spLocks noGrp="1"/>
          </p:cNvSpPr>
          <p:nvPr>
            <p:ph type="dt" sz="half" idx="10"/>
          </p:nvPr>
        </p:nvSpPr>
        <p:spPr/>
        <p:txBody>
          <a:bodyPr/>
          <a:lstStyle/>
          <a:p>
            <a:fld id="{FF8AA4FF-D7F3-4117-906F-DDC770D5F45F}" type="datetimeFigureOut">
              <a:rPr lang="en-US" smtClean="0"/>
              <a:t>1/17/2022</a:t>
            </a:fld>
            <a:endParaRPr lang="en-US"/>
          </a:p>
        </p:txBody>
      </p:sp>
      <p:sp>
        <p:nvSpPr>
          <p:cNvPr id="5" name="Footer Placeholder 4">
            <a:extLst>
              <a:ext uri="{FF2B5EF4-FFF2-40B4-BE49-F238E27FC236}">
                <a16:creationId xmlns:a16="http://schemas.microsoft.com/office/drawing/2014/main" id="{3F665ACF-82D5-401C-B1C2-0382E0E9A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B3DCA-8EC4-417E-85F1-510933D21042}"/>
              </a:ext>
            </a:extLst>
          </p:cNvPr>
          <p:cNvSpPr>
            <a:spLocks noGrp="1"/>
          </p:cNvSpPr>
          <p:nvPr>
            <p:ph type="sldNum" sz="quarter" idx="12"/>
          </p:nvPr>
        </p:nvSpPr>
        <p:spPr/>
        <p:txBody>
          <a:bodyPr/>
          <a:lstStyle/>
          <a:p>
            <a:fld id="{C7835191-B8BE-4972-8AEC-948A472A9769}" type="slidenum">
              <a:rPr lang="en-US" smtClean="0"/>
              <a:t>‹#›</a:t>
            </a:fld>
            <a:endParaRPr lang="en-US"/>
          </a:p>
        </p:txBody>
      </p:sp>
    </p:spTree>
    <p:extLst>
      <p:ext uri="{BB962C8B-B14F-4D97-AF65-F5344CB8AC3E}">
        <p14:creationId xmlns:p14="http://schemas.microsoft.com/office/powerpoint/2010/main" val="224993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ACD2-D01A-433D-810A-A5496B9435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390756-B3CD-4EC6-965D-D53E6609A5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DEBD0-10E7-4821-B8D6-E082FC2AD5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B4C8BC-0482-4E7E-8B83-530418AB5CC2}"/>
              </a:ext>
            </a:extLst>
          </p:cNvPr>
          <p:cNvSpPr>
            <a:spLocks noGrp="1"/>
          </p:cNvSpPr>
          <p:nvPr>
            <p:ph type="dt" sz="half" idx="10"/>
          </p:nvPr>
        </p:nvSpPr>
        <p:spPr/>
        <p:txBody>
          <a:bodyPr/>
          <a:lstStyle/>
          <a:p>
            <a:fld id="{FF8AA4FF-D7F3-4117-906F-DDC770D5F45F}" type="datetimeFigureOut">
              <a:rPr lang="en-US" smtClean="0"/>
              <a:t>1/17/2022</a:t>
            </a:fld>
            <a:endParaRPr lang="en-US"/>
          </a:p>
        </p:txBody>
      </p:sp>
      <p:sp>
        <p:nvSpPr>
          <p:cNvPr id="6" name="Footer Placeholder 5">
            <a:extLst>
              <a:ext uri="{FF2B5EF4-FFF2-40B4-BE49-F238E27FC236}">
                <a16:creationId xmlns:a16="http://schemas.microsoft.com/office/drawing/2014/main" id="{B135719E-C9AB-4F01-AA3C-5D601D3A7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EF5A71-AD6C-4C2F-AD48-29860F7097B9}"/>
              </a:ext>
            </a:extLst>
          </p:cNvPr>
          <p:cNvSpPr>
            <a:spLocks noGrp="1"/>
          </p:cNvSpPr>
          <p:nvPr>
            <p:ph type="sldNum" sz="quarter" idx="12"/>
          </p:nvPr>
        </p:nvSpPr>
        <p:spPr/>
        <p:txBody>
          <a:bodyPr/>
          <a:lstStyle/>
          <a:p>
            <a:fld id="{C7835191-B8BE-4972-8AEC-948A472A9769}" type="slidenum">
              <a:rPr lang="en-US" smtClean="0"/>
              <a:t>‹#›</a:t>
            </a:fld>
            <a:endParaRPr lang="en-US"/>
          </a:p>
        </p:txBody>
      </p:sp>
    </p:spTree>
    <p:extLst>
      <p:ext uri="{BB962C8B-B14F-4D97-AF65-F5344CB8AC3E}">
        <p14:creationId xmlns:p14="http://schemas.microsoft.com/office/powerpoint/2010/main" val="271996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6307-E728-42EE-AA73-681D1D79CD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39FAFA-8949-4824-BA82-050337DE1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4EEE02-E061-4550-80B5-D33B289267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0C1182-CBB9-4F66-825A-0F5C2CE952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7753B-0FF4-4D8C-98BB-2461091CD1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12365-02B9-49E2-8680-D23CD7B99E5F}"/>
              </a:ext>
            </a:extLst>
          </p:cNvPr>
          <p:cNvSpPr>
            <a:spLocks noGrp="1"/>
          </p:cNvSpPr>
          <p:nvPr>
            <p:ph type="dt" sz="half" idx="10"/>
          </p:nvPr>
        </p:nvSpPr>
        <p:spPr/>
        <p:txBody>
          <a:bodyPr/>
          <a:lstStyle/>
          <a:p>
            <a:fld id="{FF8AA4FF-D7F3-4117-906F-DDC770D5F45F}" type="datetimeFigureOut">
              <a:rPr lang="en-US" smtClean="0"/>
              <a:t>1/17/2022</a:t>
            </a:fld>
            <a:endParaRPr lang="en-US"/>
          </a:p>
        </p:txBody>
      </p:sp>
      <p:sp>
        <p:nvSpPr>
          <p:cNvPr id="8" name="Footer Placeholder 7">
            <a:extLst>
              <a:ext uri="{FF2B5EF4-FFF2-40B4-BE49-F238E27FC236}">
                <a16:creationId xmlns:a16="http://schemas.microsoft.com/office/drawing/2014/main" id="{70B95C5A-B5CE-4312-BF45-61D30FBE05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A8A940-9789-481A-B0A3-53D93FD7FF61}"/>
              </a:ext>
            </a:extLst>
          </p:cNvPr>
          <p:cNvSpPr>
            <a:spLocks noGrp="1"/>
          </p:cNvSpPr>
          <p:nvPr>
            <p:ph type="sldNum" sz="quarter" idx="12"/>
          </p:nvPr>
        </p:nvSpPr>
        <p:spPr/>
        <p:txBody>
          <a:bodyPr/>
          <a:lstStyle/>
          <a:p>
            <a:fld id="{C7835191-B8BE-4972-8AEC-948A472A9769}" type="slidenum">
              <a:rPr lang="en-US" smtClean="0"/>
              <a:t>‹#›</a:t>
            </a:fld>
            <a:endParaRPr lang="en-US"/>
          </a:p>
        </p:txBody>
      </p:sp>
    </p:spTree>
    <p:extLst>
      <p:ext uri="{BB962C8B-B14F-4D97-AF65-F5344CB8AC3E}">
        <p14:creationId xmlns:p14="http://schemas.microsoft.com/office/powerpoint/2010/main" val="82883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4ED6-4C05-44A3-AB0C-DB2C3D737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0FBD21-E097-4ADF-B5B0-8261B51720A8}"/>
              </a:ext>
            </a:extLst>
          </p:cNvPr>
          <p:cNvSpPr>
            <a:spLocks noGrp="1"/>
          </p:cNvSpPr>
          <p:nvPr>
            <p:ph type="dt" sz="half" idx="10"/>
          </p:nvPr>
        </p:nvSpPr>
        <p:spPr/>
        <p:txBody>
          <a:bodyPr/>
          <a:lstStyle/>
          <a:p>
            <a:fld id="{FF8AA4FF-D7F3-4117-906F-DDC770D5F45F}" type="datetimeFigureOut">
              <a:rPr lang="en-US" smtClean="0"/>
              <a:t>1/17/2022</a:t>
            </a:fld>
            <a:endParaRPr lang="en-US"/>
          </a:p>
        </p:txBody>
      </p:sp>
      <p:sp>
        <p:nvSpPr>
          <p:cNvPr id="4" name="Footer Placeholder 3">
            <a:extLst>
              <a:ext uri="{FF2B5EF4-FFF2-40B4-BE49-F238E27FC236}">
                <a16:creationId xmlns:a16="http://schemas.microsoft.com/office/drawing/2014/main" id="{3E991E1B-8C6C-4D95-AED7-37BBDE0077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402A27-4F21-4D7B-9AF5-95F03C88B811}"/>
              </a:ext>
            </a:extLst>
          </p:cNvPr>
          <p:cNvSpPr>
            <a:spLocks noGrp="1"/>
          </p:cNvSpPr>
          <p:nvPr>
            <p:ph type="sldNum" sz="quarter" idx="12"/>
          </p:nvPr>
        </p:nvSpPr>
        <p:spPr/>
        <p:txBody>
          <a:bodyPr/>
          <a:lstStyle/>
          <a:p>
            <a:fld id="{C7835191-B8BE-4972-8AEC-948A472A9769}" type="slidenum">
              <a:rPr lang="en-US" smtClean="0"/>
              <a:t>‹#›</a:t>
            </a:fld>
            <a:endParaRPr lang="en-US"/>
          </a:p>
        </p:txBody>
      </p:sp>
    </p:spTree>
    <p:extLst>
      <p:ext uri="{BB962C8B-B14F-4D97-AF65-F5344CB8AC3E}">
        <p14:creationId xmlns:p14="http://schemas.microsoft.com/office/powerpoint/2010/main" val="193973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557487-8379-4F59-AB7D-E0D8BC85F071}"/>
              </a:ext>
            </a:extLst>
          </p:cNvPr>
          <p:cNvSpPr>
            <a:spLocks noGrp="1"/>
          </p:cNvSpPr>
          <p:nvPr>
            <p:ph type="dt" sz="half" idx="10"/>
          </p:nvPr>
        </p:nvSpPr>
        <p:spPr/>
        <p:txBody>
          <a:bodyPr/>
          <a:lstStyle/>
          <a:p>
            <a:fld id="{FF8AA4FF-D7F3-4117-906F-DDC770D5F45F}" type="datetimeFigureOut">
              <a:rPr lang="en-US" smtClean="0"/>
              <a:t>1/17/2022</a:t>
            </a:fld>
            <a:endParaRPr lang="en-US"/>
          </a:p>
        </p:txBody>
      </p:sp>
      <p:sp>
        <p:nvSpPr>
          <p:cNvPr id="3" name="Footer Placeholder 2">
            <a:extLst>
              <a:ext uri="{FF2B5EF4-FFF2-40B4-BE49-F238E27FC236}">
                <a16:creationId xmlns:a16="http://schemas.microsoft.com/office/drawing/2014/main" id="{E2576B70-EE8F-42D9-9D57-565E9107E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413EB9-116A-4B11-AB36-25543EBEBCCA}"/>
              </a:ext>
            </a:extLst>
          </p:cNvPr>
          <p:cNvSpPr>
            <a:spLocks noGrp="1"/>
          </p:cNvSpPr>
          <p:nvPr>
            <p:ph type="sldNum" sz="quarter" idx="12"/>
          </p:nvPr>
        </p:nvSpPr>
        <p:spPr/>
        <p:txBody>
          <a:bodyPr/>
          <a:lstStyle/>
          <a:p>
            <a:fld id="{C7835191-B8BE-4972-8AEC-948A472A9769}" type="slidenum">
              <a:rPr lang="en-US" smtClean="0"/>
              <a:t>‹#›</a:t>
            </a:fld>
            <a:endParaRPr lang="en-US"/>
          </a:p>
        </p:txBody>
      </p:sp>
    </p:spTree>
    <p:extLst>
      <p:ext uri="{BB962C8B-B14F-4D97-AF65-F5344CB8AC3E}">
        <p14:creationId xmlns:p14="http://schemas.microsoft.com/office/powerpoint/2010/main" val="347773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BF23-A3E6-4ABB-BEFA-125D7E7900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B22724-95D6-4508-B1FD-68476EA2CF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F0BF81-D3C1-4A8A-9ABD-FF414940D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0209E-0F80-44DA-892E-8803BCEDB514}"/>
              </a:ext>
            </a:extLst>
          </p:cNvPr>
          <p:cNvSpPr>
            <a:spLocks noGrp="1"/>
          </p:cNvSpPr>
          <p:nvPr>
            <p:ph type="dt" sz="half" idx="10"/>
          </p:nvPr>
        </p:nvSpPr>
        <p:spPr/>
        <p:txBody>
          <a:bodyPr/>
          <a:lstStyle/>
          <a:p>
            <a:fld id="{FF8AA4FF-D7F3-4117-906F-DDC770D5F45F}" type="datetimeFigureOut">
              <a:rPr lang="en-US" smtClean="0"/>
              <a:t>1/17/2022</a:t>
            </a:fld>
            <a:endParaRPr lang="en-US"/>
          </a:p>
        </p:txBody>
      </p:sp>
      <p:sp>
        <p:nvSpPr>
          <p:cNvPr id="6" name="Footer Placeholder 5">
            <a:extLst>
              <a:ext uri="{FF2B5EF4-FFF2-40B4-BE49-F238E27FC236}">
                <a16:creationId xmlns:a16="http://schemas.microsoft.com/office/drawing/2014/main" id="{9DDE71D8-9922-4D87-B269-CE528EEE0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5E9FF-15DE-43D8-9EE4-D7489E9304EA}"/>
              </a:ext>
            </a:extLst>
          </p:cNvPr>
          <p:cNvSpPr>
            <a:spLocks noGrp="1"/>
          </p:cNvSpPr>
          <p:nvPr>
            <p:ph type="sldNum" sz="quarter" idx="12"/>
          </p:nvPr>
        </p:nvSpPr>
        <p:spPr/>
        <p:txBody>
          <a:bodyPr/>
          <a:lstStyle/>
          <a:p>
            <a:fld id="{C7835191-B8BE-4972-8AEC-948A472A9769}" type="slidenum">
              <a:rPr lang="en-US" smtClean="0"/>
              <a:t>‹#›</a:t>
            </a:fld>
            <a:endParaRPr lang="en-US"/>
          </a:p>
        </p:txBody>
      </p:sp>
    </p:spTree>
    <p:extLst>
      <p:ext uri="{BB962C8B-B14F-4D97-AF65-F5344CB8AC3E}">
        <p14:creationId xmlns:p14="http://schemas.microsoft.com/office/powerpoint/2010/main" val="169933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22A7-4DC3-4753-90E3-75D886445A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D8D5B5-528B-4514-B14C-05FAF92D97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FF0DBB-EBD9-4CD9-B5A2-A27649CB6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C9F72F-1510-4D29-9DC9-A53B15F7CA1D}"/>
              </a:ext>
            </a:extLst>
          </p:cNvPr>
          <p:cNvSpPr>
            <a:spLocks noGrp="1"/>
          </p:cNvSpPr>
          <p:nvPr>
            <p:ph type="dt" sz="half" idx="10"/>
          </p:nvPr>
        </p:nvSpPr>
        <p:spPr/>
        <p:txBody>
          <a:bodyPr/>
          <a:lstStyle/>
          <a:p>
            <a:fld id="{FF8AA4FF-D7F3-4117-906F-DDC770D5F45F}" type="datetimeFigureOut">
              <a:rPr lang="en-US" smtClean="0"/>
              <a:t>1/17/2022</a:t>
            </a:fld>
            <a:endParaRPr lang="en-US"/>
          </a:p>
        </p:txBody>
      </p:sp>
      <p:sp>
        <p:nvSpPr>
          <p:cNvPr id="6" name="Footer Placeholder 5">
            <a:extLst>
              <a:ext uri="{FF2B5EF4-FFF2-40B4-BE49-F238E27FC236}">
                <a16:creationId xmlns:a16="http://schemas.microsoft.com/office/drawing/2014/main" id="{6644FCEE-401E-45E2-8814-DE91586C1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251F1-28B4-46DA-879D-A020495C1119}"/>
              </a:ext>
            </a:extLst>
          </p:cNvPr>
          <p:cNvSpPr>
            <a:spLocks noGrp="1"/>
          </p:cNvSpPr>
          <p:nvPr>
            <p:ph type="sldNum" sz="quarter" idx="12"/>
          </p:nvPr>
        </p:nvSpPr>
        <p:spPr/>
        <p:txBody>
          <a:bodyPr/>
          <a:lstStyle/>
          <a:p>
            <a:fld id="{C7835191-B8BE-4972-8AEC-948A472A9769}" type="slidenum">
              <a:rPr lang="en-US" smtClean="0"/>
              <a:t>‹#›</a:t>
            </a:fld>
            <a:endParaRPr lang="en-US"/>
          </a:p>
        </p:txBody>
      </p:sp>
    </p:spTree>
    <p:extLst>
      <p:ext uri="{BB962C8B-B14F-4D97-AF65-F5344CB8AC3E}">
        <p14:creationId xmlns:p14="http://schemas.microsoft.com/office/powerpoint/2010/main" val="81551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B88C5-88DA-4A1A-B3DE-1779CE06E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86ECEE-FAF0-4B06-8451-8D2719118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987CF-2F72-4520-B198-A566488C8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AA4FF-D7F3-4117-906F-DDC770D5F45F}" type="datetimeFigureOut">
              <a:rPr lang="en-US" smtClean="0"/>
              <a:t>1/17/2022</a:t>
            </a:fld>
            <a:endParaRPr lang="en-US"/>
          </a:p>
        </p:txBody>
      </p:sp>
      <p:sp>
        <p:nvSpPr>
          <p:cNvPr id="5" name="Footer Placeholder 4">
            <a:extLst>
              <a:ext uri="{FF2B5EF4-FFF2-40B4-BE49-F238E27FC236}">
                <a16:creationId xmlns:a16="http://schemas.microsoft.com/office/drawing/2014/main" id="{37FEC6F7-E0B8-4BE2-80C7-0FFE8C5897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0DB2E3-354D-4E13-A45A-EB5DEBBE41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35191-B8BE-4972-8AEC-948A472A9769}" type="slidenum">
              <a:rPr lang="en-US" smtClean="0"/>
              <a:t>‹#›</a:t>
            </a:fld>
            <a:endParaRPr lang="en-US"/>
          </a:p>
        </p:txBody>
      </p:sp>
    </p:spTree>
    <p:extLst>
      <p:ext uri="{BB962C8B-B14F-4D97-AF65-F5344CB8AC3E}">
        <p14:creationId xmlns:p14="http://schemas.microsoft.com/office/powerpoint/2010/main" val="17484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usion.vsp.virginia.gov/" TargetMode="External"/><Relationship Id="rId2" Type="http://schemas.openxmlformats.org/officeDocument/2006/relationships/hyperlink" Target="https://samaritanhousev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youtu.be/5hjJyg7nc6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563939224" TargetMode="External"/><Relationship Id="rId2" Type="http://schemas.openxmlformats.org/officeDocument/2006/relationships/hyperlink" Target="https://vimeo.com/399290663"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www.youtube.com/watch?v=TE0phtoqB2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bc4.com/news/local-news/child-sex-trafficking-victim-shares-her-story-of-survival/" TargetMode="External"/><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jpg"/><Relationship Id="rId15" Type="http://schemas.openxmlformats.org/officeDocument/2006/relationships/image" Target="../media/image17.jp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488" y="530225"/>
            <a:ext cx="5407025"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209800" y="228602"/>
            <a:ext cx="7772400" cy="914399"/>
          </a:xfrm>
        </p:spPr>
        <p:txBody>
          <a:bodyPr>
            <a:noAutofit/>
          </a:bodyPr>
          <a:lstStyle/>
          <a:p>
            <a:r>
              <a:rPr lang="en-US" sz="8000" dirty="0">
                <a:latin typeface="Algerian" panose="04020705040A02060702" pitchFamily="82" charset="0"/>
              </a:rPr>
              <a:t>Nemesis group</a:t>
            </a:r>
          </a:p>
        </p:txBody>
      </p:sp>
      <p:sp>
        <p:nvSpPr>
          <p:cNvPr id="3" name="Subtitle 2"/>
          <p:cNvSpPr>
            <a:spLocks noGrp="1"/>
          </p:cNvSpPr>
          <p:nvPr>
            <p:ph type="subTitle" idx="1"/>
          </p:nvPr>
        </p:nvSpPr>
        <p:spPr>
          <a:xfrm>
            <a:off x="2895599" y="4876800"/>
            <a:ext cx="6400800" cy="1219200"/>
          </a:xfrm>
        </p:spPr>
        <p:txBody>
          <a:bodyPr/>
          <a:lstStyle/>
          <a:p>
            <a:r>
              <a:rPr lang="en-US" dirty="0">
                <a:solidFill>
                  <a:schemeClr val="accent2">
                    <a:lumMod val="60000"/>
                    <a:lumOff val="40000"/>
                  </a:schemeClr>
                </a:solidFill>
              </a:rPr>
              <a:t>Created By:</a:t>
            </a:r>
          </a:p>
          <a:p>
            <a:r>
              <a:rPr lang="en-US" dirty="0">
                <a:solidFill>
                  <a:schemeClr val="accent2">
                    <a:lumMod val="60000"/>
                    <a:lumOff val="40000"/>
                  </a:schemeClr>
                </a:solidFill>
              </a:rPr>
              <a:t>Anthony Patterson</a:t>
            </a:r>
          </a:p>
        </p:txBody>
      </p:sp>
      <p:sp>
        <p:nvSpPr>
          <p:cNvPr id="8" name="Rectangle 7"/>
          <p:cNvSpPr/>
          <p:nvPr/>
        </p:nvSpPr>
        <p:spPr>
          <a:xfrm>
            <a:off x="831266" y="2070836"/>
            <a:ext cx="1052948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solidFill>
                  <a:schemeClr val="accent2">
                    <a:lumMod val="50000"/>
                  </a:schemeClr>
                </a:solidFill>
                <a:effectLst>
                  <a:reflection blurRad="12700" stA="50000" endPos="50000" dist="5000" dir="5400000" sy="-100000" rotWithShape="0"/>
                </a:effectLst>
              </a:rPr>
              <a:t>Watch &amp; protect your children</a:t>
            </a:r>
          </a:p>
        </p:txBody>
      </p:sp>
    </p:spTree>
    <p:extLst>
      <p:ext uri="{BB962C8B-B14F-4D97-AF65-F5344CB8AC3E}">
        <p14:creationId xmlns:p14="http://schemas.microsoft.com/office/powerpoint/2010/main" val="2887297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988A-E8AC-48C9-A52B-2F7543B8371C}"/>
              </a:ext>
            </a:extLst>
          </p:cNvPr>
          <p:cNvSpPr>
            <a:spLocks noGrp="1"/>
          </p:cNvSpPr>
          <p:nvPr>
            <p:ph type="title"/>
          </p:nvPr>
        </p:nvSpPr>
        <p:spPr/>
        <p:txBody>
          <a:bodyPr/>
          <a:lstStyle/>
          <a:p>
            <a:r>
              <a:rPr lang="en-US" dirty="0"/>
              <a:t>Children Found Dead</a:t>
            </a:r>
          </a:p>
        </p:txBody>
      </p:sp>
      <p:pic>
        <p:nvPicPr>
          <p:cNvPr id="5" name="Content Placeholder 4">
            <a:extLst>
              <a:ext uri="{FF2B5EF4-FFF2-40B4-BE49-F238E27FC236}">
                <a16:creationId xmlns:a16="http://schemas.microsoft.com/office/drawing/2014/main" id="{BD91EFE3-E0E6-45BF-9851-E7EC31E729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2106039" cy="1906235"/>
          </a:xfrm>
        </p:spPr>
      </p:pic>
      <p:pic>
        <p:nvPicPr>
          <p:cNvPr id="7" name="Picture 6">
            <a:extLst>
              <a:ext uri="{FF2B5EF4-FFF2-40B4-BE49-F238E27FC236}">
                <a16:creationId xmlns:a16="http://schemas.microsoft.com/office/drawing/2014/main" id="{19B37441-6F7F-4A21-A342-30F0C171D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834" y="1688382"/>
            <a:ext cx="2201688" cy="1903929"/>
          </a:xfrm>
          <a:prstGeom prst="rect">
            <a:avLst/>
          </a:prstGeom>
        </p:spPr>
      </p:pic>
      <p:pic>
        <p:nvPicPr>
          <p:cNvPr id="9" name="Picture 8">
            <a:extLst>
              <a:ext uri="{FF2B5EF4-FFF2-40B4-BE49-F238E27FC236}">
                <a16:creationId xmlns:a16="http://schemas.microsoft.com/office/drawing/2014/main" id="{78E03BF1-1061-4770-B3F9-945BA2B0C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3117" y="1688382"/>
            <a:ext cx="2262722" cy="1910900"/>
          </a:xfrm>
          <a:prstGeom prst="rect">
            <a:avLst/>
          </a:prstGeom>
        </p:spPr>
      </p:pic>
      <p:pic>
        <p:nvPicPr>
          <p:cNvPr id="11" name="Picture 10">
            <a:extLst>
              <a:ext uri="{FF2B5EF4-FFF2-40B4-BE49-F238E27FC236}">
                <a16:creationId xmlns:a16="http://schemas.microsoft.com/office/drawing/2014/main" id="{FD698301-8723-4978-8BDC-8A08937602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3146" y="1688382"/>
            <a:ext cx="2177134" cy="1903929"/>
          </a:xfrm>
          <a:prstGeom prst="rect">
            <a:avLst/>
          </a:prstGeom>
        </p:spPr>
      </p:pic>
      <p:pic>
        <p:nvPicPr>
          <p:cNvPr id="13" name="Picture 12">
            <a:extLst>
              <a:ext uri="{FF2B5EF4-FFF2-40B4-BE49-F238E27FC236}">
                <a16:creationId xmlns:a16="http://schemas.microsoft.com/office/drawing/2014/main" id="{554C1649-724D-4C07-B92C-0A5500C04A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3846429"/>
            <a:ext cx="2107190" cy="1736223"/>
          </a:xfrm>
          <a:prstGeom prst="rect">
            <a:avLst/>
          </a:prstGeom>
        </p:spPr>
      </p:pic>
      <p:pic>
        <p:nvPicPr>
          <p:cNvPr id="15" name="Picture 14">
            <a:extLst>
              <a:ext uri="{FF2B5EF4-FFF2-40B4-BE49-F238E27FC236}">
                <a16:creationId xmlns:a16="http://schemas.microsoft.com/office/drawing/2014/main" id="{18233FC0-635F-4499-A062-3DD21065D4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7834" y="3846429"/>
            <a:ext cx="2201688" cy="1736223"/>
          </a:xfrm>
          <a:prstGeom prst="rect">
            <a:avLst/>
          </a:prstGeom>
        </p:spPr>
      </p:pic>
      <p:pic>
        <p:nvPicPr>
          <p:cNvPr id="17" name="Picture 16">
            <a:extLst>
              <a:ext uri="{FF2B5EF4-FFF2-40B4-BE49-F238E27FC236}">
                <a16:creationId xmlns:a16="http://schemas.microsoft.com/office/drawing/2014/main" id="{EF3C7EFB-11E9-41A4-83B4-06241713D3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1966" y="3846429"/>
            <a:ext cx="2262722" cy="1740262"/>
          </a:xfrm>
          <a:prstGeom prst="rect">
            <a:avLst/>
          </a:prstGeom>
        </p:spPr>
      </p:pic>
      <p:pic>
        <p:nvPicPr>
          <p:cNvPr id="20" name="Picture 19">
            <a:extLst>
              <a:ext uri="{FF2B5EF4-FFF2-40B4-BE49-F238E27FC236}">
                <a16:creationId xmlns:a16="http://schemas.microsoft.com/office/drawing/2014/main" id="{302A4DC1-9AF3-4317-B45D-C5F35017343C}"/>
              </a:ext>
            </a:extLst>
          </p:cNvPr>
          <p:cNvPicPr>
            <a:picLocks noChangeAspect="1"/>
          </p:cNvPicPr>
          <p:nvPr/>
        </p:nvPicPr>
        <p:blipFill>
          <a:blip r:embed="rId9"/>
          <a:stretch>
            <a:fillRect/>
          </a:stretch>
        </p:blipFill>
        <p:spPr>
          <a:xfrm>
            <a:off x="8043147" y="3846429"/>
            <a:ext cx="2177133" cy="1736223"/>
          </a:xfrm>
          <a:prstGeom prst="rect">
            <a:avLst/>
          </a:prstGeom>
        </p:spPr>
      </p:pic>
    </p:spTree>
    <p:extLst>
      <p:ext uri="{BB962C8B-B14F-4D97-AF65-F5344CB8AC3E}">
        <p14:creationId xmlns:p14="http://schemas.microsoft.com/office/powerpoint/2010/main" val="67702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9EBD-0D62-4CCF-B88C-75844F8D4D62}"/>
              </a:ext>
            </a:extLst>
          </p:cNvPr>
          <p:cNvSpPr>
            <a:spLocks noGrp="1"/>
          </p:cNvSpPr>
          <p:nvPr>
            <p:ph type="title"/>
          </p:nvPr>
        </p:nvSpPr>
        <p:spPr/>
        <p:txBody>
          <a:bodyPr/>
          <a:lstStyle/>
          <a:p>
            <a:r>
              <a:rPr lang="en-US" dirty="0"/>
              <a:t>Children Found Dead (continued)</a:t>
            </a:r>
          </a:p>
        </p:txBody>
      </p:sp>
      <p:pic>
        <p:nvPicPr>
          <p:cNvPr id="6" name="Content Placeholder 5">
            <a:extLst>
              <a:ext uri="{FF2B5EF4-FFF2-40B4-BE49-F238E27FC236}">
                <a16:creationId xmlns:a16="http://schemas.microsoft.com/office/drawing/2014/main" id="{8206A62C-346B-46B3-B944-EF65758EE170}"/>
              </a:ext>
            </a:extLst>
          </p:cNvPr>
          <p:cNvPicPr>
            <a:picLocks noGrp="1" noChangeAspect="1"/>
          </p:cNvPicPr>
          <p:nvPr>
            <p:ph idx="1"/>
          </p:nvPr>
        </p:nvPicPr>
        <p:blipFill>
          <a:blip r:embed="rId2"/>
          <a:stretch>
            <a:fillRect/>
          </a:stretch>
        </p:blipFill>
        <p:spPr>
          <a:xfrm>
            <a:off x="838200" y="1690688"/>
            <a:ext cx="2058129" cy="1469884"/>
          </a:xfrm>
          <a:prstGeom prst="rect">
            <a:avLst/>
          </a:prstGeom>
        </p:spPr>
      </p:pic>
      <p:pic>
        <p:nvPicPr>
          <p:cNvPr id="7" name="Picture 6">
            <a:extLst>
              <a:ext uri="{FF2B5EF4-FFF2-40B4-BE49-F238E27FC236}">
                <a16:creationId xmlns:a16="http://schemas.microsoft.com/office/drawing/2014/main" id="{BC62C450-CA69-4752-9EA6-50446BF83F47}"/>
              </a:ext>
            </a:extLst>
          </p:cNvPr>
          <p:cNvPicPr>
            <a:picLocks noChangeAspect="1"/>
          </p:cNvPicPr>
          <p:nvPr/>
        </p:nvPicPr>
        <p:blipFill>
          <a:blip r:embed="rId3"/>
          <a:stretch>
            <a:fillRect/>
          </a:stretch>
        </p:blipFill>
        <p:spPr>
          <a:xfrm>
            <a:off x="3112350" y="1690688"/>
            <a:ext cx="2098417" cy="1465122"/>
          </a:xfrm>
          <a:prstGeom prst="rect">
            <a:avLst/>
          </a:prstGeom>
        </p:spPr>
      </p:pic>
    </p:spTree>
    <p:extLst>
      <p:ext uri="{BB962C8B-B14F-4D97-AF65-F5344CB8AC3E}">
        <p14:creationId xmlns:p14="http://schemas.microsoft.com/office/powerpoint/2010/main" val="349963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7063-3D20-46BB-8D95-35501882241D}"/>
              </a:ext>
            </a:extLst>
          </p:cNvPr>
          <p:cNvSpPr>
            <a:spLocks noGrp="1"/>
          </p:cNvSpPr>
          <p:nvPr>
            <p:ph type="title"/>
          </p:nvPr>
        </p:nvSpPr>
        <p:spPr/>
        <p:txBody>
          <a:bodyPr/>
          <a:lstStyle/>
          <a:p>
            <a:r>
              <a:rPr lang="en-US" dirty="0"/>
              <a:t>How To Protect Our Children</a:t>
            </a:r>
          </a:p>
        </p:txBody>
      </p:sp>
      <p:sp>
        <p:nvSpPr>
          <p:cNvPr id="3" name="Content Placeholder 2">
            <a:extLst>
              <a:ext uri="{FF2B5EF4-FFF2-40B4-BE49-F238E27FC236}">
                <a16:creationId xmlns:a16="http://schemas.microsoft.com/office/drawing/2014/main" id="{21AA2022-6B1D-4F4F-88A9-3EA4CB81C0BF}"/>
              </a:ext>
            </a:extLst>
          </p:cNvPr>
          <p:cNvSpPr>
            <a:spLocks noGrp="1"/>
          </p:cNvSpPr>
          <p:nvPr>
            <p:ph idx="1"/>
          </p:nvPr>
        </p:nvSpPr>
        <p:spPr/>
        <p:txBody>
          <a:bodyPr>
            <a:normAutofit lnSpcReduction="10000"/>
          </a:bodyPr>
          <a:lstStyle/>
          <a:p>
            <a:r>
              <a:rPr lang="en-US" dirty="0"/>
              <a:t>Be your child(ren) first and most valued resource.</a:t>
            </a:r>
          </a:p>
          <a:p>
            <a:r>
              <a:rPr lang="en-US" dirty="0"/>
              <a:t>Keep open and honest communication with your child(ren).</a:t>
            </a:r>
          </a:p>
          <a:p>
            <a:r>
              <a:rPr lang="en-US" dirty="0"/>
              <a:t>Reality and dangers of child predators.</a:t>
            </a:r>
          </a:p>
          <a:p>
            <a:r>
              <a:rPr lang="en-US" dirty="0"/>
              <a:t>Ensure your child(ren) has other positive influences.</a:t>
            </a:r>
          </a:p>
          <a:p>
            <a:r>
              <a:rPr lang="en-US" dirty="0"/>
              <a:t>Know your child(ren)’s whereabouts and friends.</a:t>
            </a:r>
          </a:p>
          <a:p>
            <a:r>
              <a:rPr lang="en-US" dirty="0"/>
              <a:t>Know your child(ren)’s online activity and promote safety and privacy.</a:t>
            </a:r>
          </a:p>
          <a:p>
            <a:r>
              <a:rPr lang="en-US" dirty="0"/>
              <a:t>Know your neighborhood and let your neighborhood know you and your child(ren).</a:t>
            </a:r>
          </a:p>
          <a:p>
            <a:r>
              <a:rPr lang="en-US" dirty="0">
                <a:solidFill>
                  <a:srgbClr val="00B050"/>
                </a:solidFill>
              </a:rPr>
              <a:t>KNOW YOUR CHILD(REN)!!!</a:t>
            </a:r>
          </a:p>
        </p:txBody>
      </p:sp>
    </p:spTree>
    <p:extLst>
      <p:ext uri="{BB962C8B-B14F-4D97-AF65-F5344CB8AC3E}">
        <p14:creationId xmlns:p14="http://schemas.microsoft.com/office/powerpoint/2010/main" val="343101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anim calcmode="lin" valueType="num">
                                      <p:cBhvr>
                                        <p:cTn id="2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80">
                                          <p:stCondLst>
                                            <p:cond delay="0"/>
                                          </p:stCondLst>
                                        </p:cTn>
                                        <p:tgtEl>
                                          <p:spTgt spid="3">
                                            <p:txEl>
                                              <p:pRg st="4" end="4"/>
                                            </p:txEl>
                                          </p:spTgt>
                                        </p:tgtEl>
                                      </p:cBhvr>
                                    </p:animEffect>
                                    <p:anim calcmode="lin" valueType="num">
                                      <p:cBhvr>
                                        <p:cTn id="3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4" end="4"/>
                                            </p:txEl>
                                          </p:spTgt>
                                        </p:tgtEl>
                                      </p:cBhvr>
                                      <p:to x="100000" y="60000"/>
                                    </p:animScale>
                                    <p:animScale>
                                      <p:cBhvr>
                                        <p:cTn id="41" dur="166" decel="50000">
                                          <p:stCondLst>
                                            <p:cond delay="676"/>
                                          </p:stCondLst>
                                        </p:cTn>
                                        <p:tgtEl>
                                          <p:spTgt spid="3">
                                            <p:txEl>
                                              <p:pRg st="4" end="4"/>
                                            </p:txEl>
                                          </p:spTgt>
                                        </p:tgtEl>
                                      </p:cBhvr>
                                      <p:to x="100000" y="100000"/>
                                    </p:animScale>
                                    <p:animScale>
                                      <p:cBhvr>
                                        <p:cTn id="42" dur="26">
                                          <p:stCondLst>
                                            <p:cond delay="1312"/>
                                          </p:stCondLst>
                                        </p:cTn>
                                        <p:tgtEl>
                                          <p:spTgt spid="3">
                                            <p:txEl>
                                              <p:pRg st="4" end="4"/>
                                            </p:txEl>
                                          </p:spTgt>
                                        </p:tgtEl>
                                      </p:cBhvr>
                                      <p:to x="100000" y="80000"/>
                                    </p:animScale>
                                    <p:animScale>
                                      <p:cBhvr>
                                        <p:cTn id="43" dur="166" decel="50000">
                                          <p:stCondLst>
                                            <p:cond delay="1338"/>
                                          </p:stCondLst>
                                        </p:cTn>
                                        <p:tgtEl>
                                          <p:spTgt spid="3">
                                            <p:txEl>
                                              <p:pRg st="4" end="4"/>
                                            </p:txEl>
                                          </p:spTgt>
                                        </p:tgtEl>
                                      </p:cBhvr>
                                      <p:to x="100000" y="100000"/>
                                    </p:animScale>
                                    <p:animScale>
                                      <p:cBhvr>
                                        <p:cTn id="44" dur="26">
                                          <p:stCondLst>
                                            <p:cond delay="1642"/>
                                          </p:stCondLst>
                                        </p:cTn>
                                        <p:tgtEl>
                                          <p:spTgt spid="3">
                                            <p:txEl>
                                              <p:pRg st="4" end="4"/>
                                            </p:txEl>
                                          </p:spTgt>
                                        </p:tgtEl>
                                      </p:cBhvr>
                                      <p:to x="100000" y="90000"/>
                                    </p:animScale>
                                    <p:animScale>
                                      <p:cBhvr>
                                        <p:cTn id="45" dur="166" decel="50000">
                                          <p:stCondLst>
                                            <p:cond delay="1668"/>
                                          </p:stCondLst>
                                        </p:cTn>
                                        <p:tgtEl>
                                          <p:spTgt spid="3">
                                            <p:txEl>
                                              <p:pRg st="4" end="4"/>
                                            </p:txEl>
                                          </p:spTgt>
                                        </p:tgtEl>
                                      </p:cBhvr>
                                      <p:to x="100000" y="100000"/>
                                    </p:animScale>
                                    <p:animScale>
                                      <p:cBhvr>
                                        <p:cTn id="46" dur="26">
                                          <p:stCondLst>
                                            <p:cond delay="1808"/>
                                          </p:stCondLst>
                                        </p:cTn>
                                        <p:tgtEl>
                                          <p:spTgt spid="3">
                                            <p:txEl>
                                              <p:pRg st="4" end="4"/>
                                            </p:txEl>
                                          </p:spTgt>
                                        </p:tgtEl>
                                      </p:cBhvr>
                                      <p:to x="100000" y="95000"/>
                                    </p:animScale>
                                    <p:animScale>
                                      <p:cBhvr>
                                        <p:cTn id="47" dur="166" decel="50000">
                                          <p:stCondLst>
                                            <p:cond delay="1834"/>
                                          </p:stCondLst>
                                        </p:cTn>
                                        <p:tgtEl>
                                          <p:spTgt spid="3">
                                            <p:txEl>
                                              <p:pRg st="4" end="4"/>
                                            </p:txEl>
                                          </p:spTgt>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additive="base">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wheel(1)">
                                      <p:cBhvr>
                                        <p:cTn id="58" dur="2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3">
                                            <p:txEl>
                                              <p:pRg st="7" end="7"/>
                                            </p:txEl>
                                          </p:spTgt>
                                        </p:tgtEl>
                                      </p:cBhvr>
                                    </p:animEffect>
                                    <p:animScale>
                                      <p:cBhvr>
                                        <p:cTn id="63"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56C0-087D-45E1-8CAB-73877D2800B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174193B-C313-4D75-8FC0-B912394096E4}"/>
              </a:ext>
            </a:extLst>
          </p:cNvPr>
          <p:cNvSpPr>
            <a:spLocks noGrp="1"/>
          </p:cNvSpPr>
          <p:nvPr>
            <p:ph idx="1"/>
          </p:nvPr>
        </p:nvSpPr>
        <p:spPr/>
        <p:txBody>
          <a:bodyPr>
            <a:normAutofit fontScale="77500" lnSpcReduction="20000"/>
          </a:bodyPr>
          <a:lstStyle/>
          <a:p>
            <a:r>
              <a:rPr lang="en-US" dirty="0"/>
              <a:t>Samaritan House: (App available)</a:t>
            </a:r>
          </a:p>
          <a:p>
            <a:pPr marL="0" indent="0">
              <a:buNone/>
            </a:pPr>
            <a:r>
              <a:rPr lang="en-US" dirty="0"/>
              <a:t>	- 2620 Southern Boulevard, Virginia Beach, Virginia 23452</a:t>
            </a:r>
          </a:p>
          <a:p>
            <a:pPr marL="0" indent="0">
              <a:buNone/>
            </a:pPr>
            <a:r>
              <a:rPr lang="en-US" dirty="0"/>
              <a:t>	- Phone: 757-631-0710</a:t>
            </a:r>
          </a:p>
          <a:p>
            <a:pPr marL="0" indent="0">
              <a:buNone/>
            </a:pPr>
            <a:r>
              <a:rPr lang="en-US" dirty="0"/>
              <a:t>	- </a:t>
            </a:r>
            <a:r>
              <a:rPr lang="en-US" dirty="0">
                <a:hlinkClick r:id="rId2"/>
              </a:rPr>
              <a:t>https://samaritanhouseva.org</a:t>
            </a:r>
            <a:r>
              <a:rPr lang="en-US" dirty="0"/>
              <a:t> </a:t>
            </a:r>
          </a:p>
          <a:p>
            <a:r>
              <a:rPr lang="en-US" dirty="0"/>
              <a:t>Human Trafficking Hotline</a:t>
            </a:r>
          </a:p>
          <a:p>
            <a:pPr marL="0" indent="0">
              <a:buNone/>
            </a:pPr>
            <a:r>
              <a:rPr lang="en-US" dirty="0"/>
              <a:t>	- 757-430-2120</a:t>
            </a:r>
          </a:p>
          <a:p>
            <a:pPr marL="0" indent="0">
              <a:buNone/>
            </a:pPr>
            <a:r>
              <a:rPr lang="en-US" dirty="0"/>
              <a:t>	- (888) 373-7888</a:t>
            </a:r>
          </a:p>
          <a:p>
            <a:pPr marL="0" indent="0">
              <a:buNone/>
            </a:pPr>
            <a:r>
              <a:rPr lang="en-US" dirty="0"/>
              <a:t>	- Text ‘HELP’ OR ‘INFO’ to 233733</a:t>
            </a:r>
          </a:p>
          <a:p>
            <a:r>
              <a:rPr lang="en-US" dirty="0"/>
              <a:t>Virginia State Fusion Center and Department of Homeland Security</a:t>
            </a:r>
          </a:p>
          <a:p>
            <a:pPr marL="0" indent="0">
              <a:buNone/>
            </a:pPr>
            <a:r>
              <a:rPr lang="en-US" dirty="0"/>
              <a:t>	- See Something Send Something (app)</a:t>
            </a:r>
          </a:p>
          <a:p>
            <a:pPr marL="0" indent="0">
              <a:buNone/>
            </a:pPr>
            <a:r>
              <a:rPr lang="en-US" dirty="0"/>
              <a:t>	- See Something Say Something: Call 877-4VA-TIPS</a:t>
            </a:r>
          </a:p>
          <a:p>
            <a:pPr marL="0" indent="0">
              <a:buNone/>
            </a:pPr>
            <a:r>
              <a:rPr lang="en-US" dirty="0"/>
              <a:t>	- </a:t>
            </a:r>
            <a:r>
              <a:rPr lang="en-US" dirty="0">
                <a:hlinkClick r:id="rId3"/>
              </a:rPr>
              <a:t>https://fusion.vsp.virginia.gov</a:t>
            </a:r>
            <a:r>
              <a:rPr lang="en-US" dirty="0"/>
              <a:t> </a:t>
            </a:r>
          </a:p>
          <a:p>
            <a:pPr marL="0" indent="0">
              <a:buNone/>
            </a:pPr>
            <a:endParaRPr lang="en-US" dirty="0"/>
          </a:p>
        </p:txBody>
      </p:sp>
    </p:spTree>
    <p:extLst>
      <p:ext uri="{BB962C8B-B14F-4D97-AF65-F5344CB8AC3E}">
        <p14:creationId xmlns:p14="http://schemas.microsoft.com/office/powerpoint/2010/main" val="396722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DD71-6A3C-4565-AF7A-48A3C32CABDF}"/>
              </a:ext>
            </a:extLst>
          </p:cNvPr>
          <p:cNvSpPr>
            <a:spLocks noGrp="1"/>
          </p:cNvSpPr>
          <p:nvPr>
            <p:ph type="title"/>
          </p:nvPr>
        </p:nvSpPr>
        <p:spPr/>
        <p:txBody>
          <a:bodyPr/>
          <a:lstStyle/>
          <a:p>
            <a:r>
              <a:rPr lang="en-US" dirty="0"/>
              <a:t>What is Child Trafficking &amp; Kidnapping???</a:t>
            </a:r>
          </a:p>
        </p:txBody>
      </p:sp>
      <p:sp>
        <p:nvSpPr>
          <p:cNvPr id="3" name="Content Placeholder 2">
            <a:extLst>
              <a:ext uri="{FF2B5EF4-FFF2-40B4-BE49-F238E27FC236}">
                <a16:creationId xmlns:a16="http://schemas.microsoft.com/office/drawing/2014/main" id="{88B0D9D0-29FD-4F29-BABE-717E70097898}"/>
              </a:ext>
            </a:extLst>
          </p:cNvPr>
          <p:cNvSpPr>
            <a:spLocks noGrp="1"/>
          </p:cNvSpPr>
          <p:nvPr>
            <p:ph idx="1"/>
          </p:nvPr>
        </p:nvSpPr>
        <p:spPr/>
        <p:txBody>
          <a:bodyPr/>
          <a:lstStyle/>
          <a:p>
            <a:pPr marL="0" indent="0">
              <a:buNone/>
            </a:pPr>
            <a:r>
              <a:rPr lang="en-US" dirty="0">
                <a:solidFill>
                  <a:schemeClr val="accent4">
                    <a:lumMod val="75000"/>
                  </a:schemeClr>
                </a:solidFill>
              </a:rPr>
              <a:t>Trafficking of children is the buying and selling of children, under the age of 18, for the purpose of exploitation of some sorts. Children are typically exploited and used for child soldiering, forced labor, and or sex slavery. Children are obtained by means of force (kidnapping or obduction), fraud and false promises, and coercion. </a:t>
            </a:r>
          </a:p>
          <a:p>
            <a:pPr marL="0" indent="0">
              <a:buNone/>
            </a:pPr>
            <a:endParaRPr lang="en-US" dirty="0"/>
          </a:p>
          <a:p>
            <a:pPr marL="0" indent="0" algn="ctr">
              <a:buNone/>
            </a:pPr>
            <a:endParaRPr lang="en-US" dirty="0"/>
          </a:p>
          <a:p>
            <a:pPr marL="0" indent="0" algn="ctr">
              <a:buNone/>
            </a:pPr>
            <a:r>
              <a:rPr lang="en-US" sz="4000" dirty="0">
                <a:solidFill>
                  <a:srgbClr val="FF0000"/>
                </a:solidFill>
              </a:rPr>
              <a:t>CHILD TRAFFICKING INCREASES EVERY YEAR!!!</a:t>
            </a:r>
          </a:p>
        </p:txBody>
      </p:sp>
    </p:spTree>
    <p:extLst>
      <p:ext uri="{BB962C8B-B14F-4D97-AF65-F5344CB8AC3E}">
        <p14:creationId xmlns:p14="http://schemas.microsoft.com/office/powerpoint/2010/main" val="103437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447B-6B93-43E3-8C58-B430F7141773}"/>
              </a:ext>
            </a:extLst>
          </p:cNvPr>
          <p:cNvSpPr>
            <a:spLocks noGrp="1"/>
          </p:cNvSpPr>
          <p:nvPr>
            <p:ph type="title"/>
          </p:nvPr>
        </p:nvSpPr>
        <p:spPr/>
        <p:txBody>
          <a:bodyPr/>
          <a:lstStyle/>
          <a:p>
            <a:r>
              <a:rPr lang="en-US" dirty="0"/>
              <a:t>It Occurs Everywhere!!!</a:t>
            </a:r>
          </a:p>
        </p:txBody>
      </p:sp>
      <p:sp>
        <p:nvSpPr>
          <p:cNvPr id="3" name="Content Placeholder 2">
            <a:extLst>
              <a:ext uri="{FF2B5EF4-FFF2-40B4-BE49-F238E27FC236}">
                <a16:creationId xmlns:a16="http://schemas.microsoft.com/office/drawing/2014/main" id="{6202FCE9-4CB3-4F6F-BA31-8577A638A7F0}"/>
              </a:ext>
            </a:extLst>
          </p:cNvPr>
          <p:cNvSpPr>
            <a:spLocks noGrp="1"/>
          </p:cNvSpPr>
          <p:nvPr>
            <p:ph idx="1"/>
          </p:nvPr>
        </p:nvSpPr>
        <p:spPr/>
        <p:txBody>
          <a:bodyPr>
            <a:normAutofit lnSpcReduction="10000"/>
          </a:bodyPr>
          <a:lstStyle/>
          <a:p>
            <a:r>
              <a:rPr lang="en-US" dirty="0"/>
              <a:t>Not just overseas.</a:t>
            </a:r>
          </a:p>
          <a:p>
            <a:r>
              <a:rPr lang="en-US" dirty="0"/>
              <a:t>Its in all 50 States.</a:t>
            </a:r>
          </a:p>
          <a:p>
            <a:r>
              <a:rPr lang="en-US" dirty="0"/>
              <a:t>Closer to home than you may think.</a:t>
            </a:r>
          </a:p>
          <a:p>
            <a:r>
              <a:rPr lang="en-US" dirty="0"/>
              <a:t>It occurs in large and small cities, towns, villages, and territories.</a:t>
            </a:r>
          </a:p>
          <a:p>
            <a:endParaRPr lang="en-US" dirty="0"/>
          </a:p>
          <a:p>
            <a:pPr marL="0" indent="0">
              <a:buNone/>
            </a:pPr>
            <a:endParaRPr lang="en-US" dirty="0"/>
          </a:p>
          <a:p>
            <a:pPr marL="0" indent="0" algn="ctr">
              <a:buNone/>
            </a:pPr>
            <a:r>
              <a:rPr lang="en-US" sz="4800" dirty="0">
                <a:solidFill>
                  <a:srgbClr val="FF0000"/>
                </a:solidFill>
              </a:rPr>
              <a:t>YES, IT OCCURS IN OR VERY NEAR THE AREA THAT YOU LIVE IN!!!</a:t>
            </a:r>
          </a:p>
        </p:txBody>
      </p:sp>
    </p:spTree>
    <p:extLst>
      <p:ext uri="{BB962C8B-B14F-4D97-AF65-F5344CB8AC3E}">
        <p14:creationId xmlns:p14="http://schemas.microsoft.com/office/powerpoint/2010/main" val="318549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03D-4F21-4BAC-B2F1-7930B54CF113}"/>
              </a:ext>
            </a:extLst>
          </p:cNvPr>
          <p:cNvSpPr>
            <a:spLocks noGrp="1"/>
          </p:cNvSpPr>
          <p:nvPr>
            <p:ph type="title"/>
          </p:nvPr>
        </p:nvSpPr>
        <p:spPr/>
        <p:txBody>
          <a:bodyPr/>
          <a:lstStyle/>
          <a:p>
            <a:r>
              <a:rPr lang="en-US" dirty="0"/>
              <a:t>Hampton Roads, VA</a:t>
            </a:r>
          </a:p>
        </p:txBody>
      </p:sp>
      <p:sp>
        <p:nvSpPr>
          <p:cNvPr id="3" name="Content Placeholder 2">
            <a:extLst>
              <a:ext uri="{FF2B5EF4-FFF2-40B4-BE49-F238E27FC236}">
                <a16:creationId xmlns:a16="http://schemas.microsoft.com/office/drawing/2014/main" id="{C2BDBC30-4184-439E-AA77-769D9190A5F5}"/>
              </a:ext>
            </a:extLst>
          </p:cNvPr>
          <p:cNvSpPr>
            <a:spLocks noGrp="1"/>
          </p:cNvSpPr>
          <p:nvPr>
            <p:ph idx="1"/>
          </p:nvPr>
        </p:nvSpPr>
        <p:spPr/>
        <p:txBody>
          <a:bodyPr/>
          <a:lstStyle/>
          <a:p>
            <a:r>
              <a:rPr lang="en-US" dirty="0"/>
              <a:t>The Samaritan House (SH) fights against child trafficking in Hampton Roads and also aids and supports trafficking victims.</a:t>
            </a:r>
          </a:p>
          <a:p>
            <a:r>
              <a:rPr lang="en-US" dirty="0"/>
              <a:t>Since 2016, SH has been involved in and conducted over 365 investigations. There have been over 273 confirmed victims with over </a:t>
            </a:r>
            <a:r>
              <a:rPr lang="en-US" dirty="0">
                <a:solidFill>
                  <a:srgbClr val="00B0F0"/>
                </a:solidFill>
              </a:rPr>
              <a:t>69</a:t>
            </a:r>
            <a:r>
              <a:rPr lang="en-US" dirty="0"/>
              <a:t> of them being minors.</a:t>
            </a:r>
          </a:p>
          <a:p>
            <a:r>
              <a:rPr lang="en-US" dirty="0"/>
              <a:t>Virginia is nationally ranked </a:t>
            </a:r>
            <a:r>
              <a:rPr lang="en-US" dirty="0">
                <a:solidFill>
                  <a:srgbClr val="00B0F0"/>
                </a:solidFill>
              </a:rPr>
              <a:t>15</a:t>
            </a:r>
            <a:r>
              <a:rPr lang="en-US" dirty="0"/>
              <a:t> in trafficking cases.</a:t>
            </a:r>
          </a:p>
          <a:p>
            <a:r>
              <a:rPr lang="en-US" dirty="0"/>
              <a:t>In 2020, Immigration and Customs Enforcement (ICE) conducted over 72 investigations with </a:t>
            </a:r>
            <a:r>
              <a:rPr lang="en-US" dirty="0">
                <a:solidFill>
                  <a:srgbClr val="00B0F0"/>
                </a:solidFill>
              </a:rPr>
              <a:t>14</a:t>
            </a:r>
            <a:r>
              <a:rPr lang="en-US" dirty="0"/>
              <a:t> confirmed victims.</a:t>
            </a:r>
          </a:p>
          <a:p>
            <a:r>
              <a:rPr lang="en-US" dirty="0"/>
              <a:t>Trafficking has increased by </a:t>
            </a:r>
            <a:r>
              <a:rPr lang="en-US" dirty="0">
                <a:solidFill>
                  <a:srgbClr val="00B0F0"/>
                </a:solidFill>
              </a:rPr>
              <a:t>30%</a:t>
            </a:r>
            <a:r>
              <a:rPr lang="en-US" dirty="0"/>
              <a:t> since the start of Covid-19.</a:t>
            </a:r>
          </a:p>
          <a:p>
            <a:endParaRPr lang="en-US" dirty="0"/>
          </a:p>
          <a:p>
            <a:endParaRPr lang="en-US" dirty="0"/>
          </a:p>
        </p:txBody>
      </p:sp>
    </p:spTree>
    <p:extLst>
      <p:ext uri="{BB962C8B-B14F-4D97-AF65-F5344CB8AC3E}">
        <p14:creationId xmlns:p14="http://schemas.microsoft.com/office/powerpoint/2010/main" val="493989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7A6D-7569-4069-A2E2-4368A1E71389}"/>
              </a:ext>
            </a:extLst>
          </p:cNvPr>
          <p:cNvSpPr>
            <a:spLocks noGrp="1"/>
          </p:cNvSpPr>
          <p:nvPr>
            <p:ph type="title"/>
          </p:nvPr>
        </p:nvSpPr>
        <p:spPr/>
        <p:txBody>
          <a:bodyPr/>
          <a:lstStyle/>
          <a:p>
            <a:r>
              <a:rPr lang="en-US" dirty="0"/>
              <a:t>Trafficking &amp; Kidnapping Methods</a:t>
            </a:r>
          </a:p>
        </p:txBody>
      </p:sp>
      <p:sp>
        <p:nvSpPr>
          <p:cNvPr id="3" name="Content Placeholder 2">
            <a:extLst>
              <a:ext uri="{FF2B5EF4-FFF2-40B4-BE49-F238E27FC236}">
                <a16:creationId xmlns:a16="http://schemas.microsoft.com/office/drawing/2014/main" id="{9EE1AEA4-6499-43AE-A542-15746969BFC8}"/>
              </a:ext>
            </a:extLst>
          </p:cNvPr>
          <p:cNvSpPr>
            <a:spLocks noGrp="1"/>
          </p:cNvSpPr>
          <p:nvPr>
            <p:ph idx="1"/>
          </p:nvPr>
        </p:nvSpPr>
        <p:spPr/>
        <p:txBody>
          <a:bodyPr/>
          <a:lstStyle/>
          <a:p>
            <a:pPr marL="571500" indent="-571500">
              <a:buFont typeface="+mj-lt"/>
              <a:buAutoNum type="romanUcPeriod"/>
            </a:pPr>
            <a:r>
              <a:rPr lang="en-US" dirty="0">
                <a:solidFill>
                  <a:srgbClr val="FF0000"/>
                </a:solidFill>
              </a:rPr>
              <a:t>Seeking out Vulnerabilities</a:t>
            </a:r>
          </a:p>
          <a:p>
            <a:pPr marL="571500" indent="-571500">
              <a:buFont typeface="+mj-lt"/>
              <a:buAutoNum type="romanUcPeriod"/>
            </a:pPr>
            <a:r>
              <a:rPr lang="en-US" dirty="0"/>
              <a:t>Isolation</a:t>
            </a:r>
          </a:p>
          <a:p>
            <a:pPr marL="571500" indent="-571500">
              <a:buFont typeface="+mj-lt"/>
              <a:buAutoNum type="romanUcPeriod"/>
            </a:pPr>
            <a:r>
              <a:rPr lang="en-US" dirty="0"/>
              <a:t>Emotional Abuse</a:t>
            </a:r>
          </a:p>
          <a:p>
            <a:pPr marL="571500" indent="-571500">
              <a:buFont typeface="+mj-lt"/>
              <a:buAutoNum type="romanUcPeriod"/>
            </a:pPr>
            <a:r>
              <a:rPr lang="en-US" dirty="0"/>
              <a:t>Economic Abuse</a:t>
            </a:r>
          </a:p>
          <a:p>
            <a:pPr marL="571500" indent="-571500">
              <a:buFont typeface="+mj-lt"/>
              <a:buAutoNum type="romanUcPeriod"/>
            </a:pPr>
            <a:r>
              <a:rPr lang="en-US" dirty="0"/>
              <a:t>Physical Abuse</a:t>
            </a:r>
          </a:p>
          <a:p>
            <a:pPr marL="571500" indent="-571500">
              <a:buFont typeface="+mj-lt"/>
              <a:buAutoNum type="romanUcPeriod"/>
            </a:pPr>
            <a:r>
              <a:rPr lang="en-US" dirty="0"/>
              <a:t>Familiar Trafficking – Romeo Pimp, Gorilla Pimp, and Family Pimp.</a:t>
            </a:r>
          </a:p>
          <a:p>
            <a:pPr marL="571500" indent="-571500">
              <a:buFont typeface="+mj-lt"/>
              <a:buAutoNum type="romanUcPeriod"/>
            </a:pPr>
            <a:r>
              <a:rPr lang="en-US" dirty="0"/>
              <a:t>Breaking &amp; Conditioning</a:t>
            </a:r>
          </a:p>
        </p:txBody>
      </p:sp>
    </p:spTree>
    <p:extLst>
      <p:ext uri="{BB962C8B-B14F-4D97-AF65-F5344CB8AC3E}">
        <p14:creationId xmlns:p14="http://schemas.microsoft.com/office/powerpoint/2010/main" val="248596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heel(1)">
                                      <p:cBhvr>
                                        <p:cTn id="4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E6AE-A5A8-408E-90F3-5F76A965FC63}"/>
              </a:ext>
            </a:extLst>
          </p:cNvPr>
          <p:cNvSpPr>
            <a:spLocks noGrp="1"/>
          </p:cNvSpPr>
          <p:nvPr>
            <p:ph type="title"/>
          </p:nvPr>
        </p:nvSpPr>
        <p:spPr/>
        <p:txBody>
          <a:bodyPr/>
          <a:lstStyle/>
          <a:p>
            <a:r>
              <a:rPr lang="en-US" dirty="0"/>
              <a:t>Real World Incidents</a:t>
            </a:r>
          </a:p>
        </p:txBody>
      </p:sp>
      <p:sp>
        <p:nvSpPr>
          <p:cNvPr id="3" name="Content Placeholder 2">
            <a:extLst>
              <a:ext uri="{FF2B5EF4-FFF2-40B4-BE49-F238E27FC236}">
                <a16:creationId xmlns:a16="http://schemas.microsoft.com/office/drawing/2014/main" id="{0FE68034-AF3B-438E-8B84-06E514702168}"/>
              </a:ext>
            </a:extLst>
          </p:cNvPr>
          <p:cNvSpPr>
            <a:spLocks noGrp="1"/>
          </p:cNvSpPr>
          <p:nvPr>
            <p:ph idx="1"/>
          </p:nvPr>
        </p:nvSpPr>
        <p:spPr/>
        <p:txBody>
          <a:bodyPr/>
          <a:lstStyle/>
          <a:p>
            <a:r>
              <a:rPr lang="en-US" dirty="0"/>
              <a:t>Samantha age 12. </a:t>
            </a:r>
            <a:r>
              <a:rPr lang="en-US" dirty="0">
                <a:hlinkClick r:id="rId2"/>
              </a:rPr>
              <a:t>https://youtu.be/5hjJyg7nc60</a:t>
            </a:r>
            <a:endParaRPr lang="en-US" dirty="0"/>
          </a:p>
          <a:p>
            <a:r>
              <a:rPr lang="en-US" dirty="0"/>
              <a:t>Holly Austin Smith age 14; ran away with man she met at a local mall and was forced into trafficking.</a:t>
            </a:r>
          </a:p>
          <a:p>
            <a:endParaRPr lang="en-US" dirty="0"/>
          </a:p>
        </p:txBody>
      </p:sp>
      <p:pic>
        <p:nvPicPr>
          <p:cNvPr id="5" name="Picture 4">
            <a:extLst>
              <a:ext uri="{FF2B5EF4-FFF2-40B4-BE49-F238E27FC236}">
                <a16:creationId xmlns:a16="http://schemas.microsoft.com/office/drawing/2014/main" id="{6A479208-30FE-44DE-AC22-4F02A041B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524" y="2925291"/>
            <a:ext cx="2381250" cy="3133725"/>
          </a:xfrm>
          <a:prstGeom prst="rect">
            <a:avLst/>
          </a:prstGeom>
        </p:spPr>
      </p:pic>
    </p:spTree>
    <p:extLst>
      <p:ext uri="{BB962C8B-B14F-4D97-AF65-F5344CB8AC3E}">
        <p14:creationId xmlns:p14="http://schemas.microsoft.com/office/powerpoint/2010/main" val="1393308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D348-1F9F-4523-8A15-A373CFCB2811}"/>
              </a:ext>
            </a:extLst>
          </p:cNvPr>
          <p:cNvSpPr>
            <a:spLocks noGrp="1"/>
          </p:cNvSpPr>
          <p:nvPr>
            <p:ph type="title"/>
          </p:nvPr>
        </p:nvSpPr>
        <p:spPr/>
        <p:txBody>
          <a:bodyPr/>
          <a:lstStyle/>
          <a:p>
            <a:r>
              <a:rPr lang="en-US" dirty="0"/>
              <a:t>Real World Incidents (continued)</a:t>
            </a:r>
          </a:p>
        </p:txBody>
      </p:sp>
      <p:sp>
        <p:nvSpPr>
          <p:cNvPr id="3" name="Content Placeholder 2">
            <a:extLst>
              <a:ext uri="{FF2B5EF4-FFF2-40B4-BE49-F238E27FC236}">
                <a16:creationId xmlns:a16="http://schemas.microsoft.com/office/drawing/2014/main" id="{BC8B6BC7-2422-4AEB-AD8E-A3FAEE739585}"/>
              </a:ext>
            </a:extLst>
          </p:cNvPr>
          <p:cNvSpPr>
            <a:spLocks noGrp="1"/>
          </p:cNvSpPr>
          <p:nvPr>
            <p:ph idx="1"/>
          </p:nvPr>
        </p:nvSpPr>
        <p:spPr/>
        <p:txBody>
          <a:bodyPr/>
          <a:lstStyle/>
          <a:p>
            <a:r>
              <a:rPr lang="en-US" dirty="0"/>
              <a:t>Shari 15 years old &amp; cousin 14 years old; taken and trafficked from a Wendy’s. </a:t>
            </a:r>
            <a:r>
              <a:rPr lang="en-US" dirty="0">
                <a:hlinkClick r:id="rId2"/>
              </a:rPr>
              <a:t>https://vimeo.com/399290663</a:t>
            </a:r>
            <a:endParaRPr lang="en-US" dirty="0"/>
          </a:p>
          <a:p>
            <a:r>
              <a:rPr lang="en-US" dirty="0"/>
              <a:t>Sarah Cooper age 14/15; lured by a predator on social media. </a:t>
            </a:r>
            <a:r>
              <a:rPr lang="en-US" dirty="0">
                <a:hlinkClick r:id="rId3"/>
              </a:rPr>
              <a:t>https://vimeo.com/563939224</a:t>
            </a:r>
            <a:endParaRPr lang="en-US" dirty="0"/>
          </a:p>
          <a:p>
            <a:r>
              <a:rPr lang="en-US" dirty="0"/>
              <a:t>Petra age 16; kidnapped. </a:t>
            </a:r>
            <a:r>
              <a:rPr lang="en-US" dirty="0">
                <a:hlinkClick r:id="rId4"/>
              </a:rPr>
              <a:t>https://www.youtube.com/watch?v=TE0phtoqB2o</a:t>
            </a:r>
            <a:endParaRPr lang="en-US" dirty="0"/>
          </a:p>
          <a:p>
            <a:endParaRPr lang="en-US" dirty="0"/>
          </a:p>
          <a:p>
            <a:endParaRPr lang="en-US" dirty="0"/>
          </a:p>
        </p:txBody>
      </p:sp>
      <p:pic>
        <p:nvPicPr>
          <p:cNvPr id="5" name="Picture 4">
            <a:extLst>
              <a:ext uri="{FF2B5EF4-FFF2-40B4-BE49-F238E27FC236}">
                <a16:creationId xmlns:a16="http://schemas.microsoft.com/office/drawing/2014/main" id="{7ABA7BD7-3D1C-463D-AF66-CBC44546B5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2478" y="4167932"/>
            <a:ext cx="2856952" cy="2075562"/>
          </a:xfrm>
          <a:prstGeom prst="rect">
            <a:avLst/>
          </a:prstGeom>
        </p:spPr>
      </p:pic>
    </p:spTree>
    <p:extLst>
      <p:ext uri="{BB962C8B-B14F-4D97-AF65-F5344CB8AC3E}">
        <p14:creationId xmlns:p14="http://schemas.microsoft.com/office/powerpoint/2010/main" val="196105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EE62-5B9D-412F-B734-0D33BD05FB0C}"/>
              </a:ext>
            </a:extLst>
          </p:cNvPr>
          <p:cNvSpPr>
            <a:spLocks noGrp="1"/>
          </p:cNvSpPr>
          <p:nvPr>
            <p:ph type="title"/>
          </p:nvPr>
        </p:nvSpPr>
        <p:spPr/>
        <p:txBody>
          <a:bodyPr/>
          <a:lstStyle/>
          <a:p>
            <a:r>
              <a:rPr lang="en-US" dirty="0"/>
              <a:t>Real World Incidents (continued)</a:t>
            </a:r>
          </a:p>
        </p:txBody>
      </p:sp>
      <p:pic>
        <p:nvPicPr>
          <p:cNvPr id="5" name="Content Placeholder 4">
            <a:extLst>
              <a:ext uri="{FF2B5EF4-FFF2-40B4-BE49-F238E27FC236}">
                <a16:creationId xmlns:a16="http://schemas.microsoft.com/office/drawing/2014/main" id="{F8A8F38B-259C-4234-96D5-55D64016B4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6287" y="1856943"/>
            <a:ext cx="3442126" cy="1936196"/>
          </a:xfrm>
        </p:spPr>
      </p:pic>
      <p:sp>
        <p:nvSpPr>
          <p:cNvPr id="7" name="TextBox 6">
            <a:extLst>
              <a:ext uri="{FF2B5EF4-FFF2-40B4-BE49-F238E27FC236}">
                <a16:creationId xmlns:a16="http://schemas.microsoft.com/office/drawing/2014/main" id="{9B594CAE-4120-4FCC-90A8-41E21B065AC8}"/>
              </a:ext>
            </a:extLst>
          </p:cNvPr>
          <p:cNvSpPr txBox="1"/>
          <p:nvPr/>
        </p:nvSpPr>
        <p:spPr>
          <a:xfrm>
            <a:off x="887056" y="1816213"/>
            <a:ext cx="6096728" cy="923330"/>
          </a:xfrm>
          <a:prstGeom prst="rect">
            <a:avLst/>
          </a:prstGeom>
          <a:noFill/>
        </p:spPr>
        <p:txBody>
          <a:bodyPr wrap="square">
            <a:spAutoFit/>
          </a:bodyPr>
          <a:lstStyle/>
          <a:p>
            <a:r>
              <a:rPr lang="en-US" dirty="0">
                <a:hlinkClick r:id="rId3"/>
              </a:rPr>
              <a:t>https://www.abc4.com/news/local-news/child-sex-trafficking-victim-shares-her-story-of-survival/</a:t>
            </a:r>
            <a:endParaRPr lang="en-US" dirty="0"/>
          </a:p>
          <a:p>
            <a:endParaRPr lang="en-US" dirty="0"/>
          </a:p>
        </p:txBody>
      </p:sp>
    </p:spTree>
    <p:extLst>
      <p:ext uri="{BB962C8B-B14F-4D97-AF65-F5344CB8AC3E}">
        <p14:creationId xmlns:p14="http://schemas.microsoft.com/office/powerpoint/2010/main" val="283412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2E0E-289B-4180-A2AD-655B80851A13}"/>
              </a:ext>
            </a:extLst>
          </p:cNvPr>
          <p:cNvSpPr>
            <a:spLocks noGrp="1"/>
          </p:cNvSpPr>
          <p:nvPr>
            <p:ph type="title"/>
          </p:nvPr>
        </p:nvSpPr>
        <p:spPr/>
        <p:txBody>
          <a:bodyPr/>
          <a:lstStyle/>
          <a:p>
            <a:pPr algn="ctr"/>
            <a:r>
              <a:rPr lang="en-US" dirty="0"/>
              <a:t>Missing Children in Hampton Roads, VA and Virginia:</a:t>
            </a:r>
          </a:p>
        </p:txBody>
      </p:sp>
      <p:pic>
        <p:nvPicPr>
          <p:cNvPr id="5" name="Content Placeholder 4">
            <a:extLst>
              <a:ext uri="{FF2B5EF4-FFF2-40B4-BE49-F238E27FC236}">
                <a16:creationId xmlns:a16="http://schemas.microsoft.com/office/drawing/2014/main" id="{3F62BF32-693E-4E75-8622-A1CFAB33FB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1271530" cy="1596898"/>
          </a:xfrm>
        </p:spPr>
      </p:pic>
      <p:pic>
        <p:nvPicPr>
          <p:cNvPr id="7" name="Picture 6">
            <a:extLst>
              <a:ext uri="{FF2B5EF4-FFF2-40B4-BE49-F238E27FC236}">
                <a16:creationId xmlns:a16="http://schemas.microsoft.com/office/drawing/2014/main" id="{90568315-2D56-4297-94CE-5C58B1A5E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5265" y="1690686"/>
            <a:ext cx="1339835" cy="1596899"/>
          </a:xfrm>
          <a:prstGeom prst="rect">
            <a:avLst/>
          </a:prstGeom>
        </p:spPr>
      </p:pic>
      <p:pic>
        <p:nvPicPr>
          <p:cNvPr id="9" name="Picture 8">
            <a:extLst>
              <a:ext uri="{FF2B5EF4-FFF2-40B4-BE49-F238E27FC236}">
                <a16:creationId xmlns:a16="http://schemas.microsoft.com/office/drawing/2014/main" id="{BFFABBA9-D833-4A90-84D9-9BD2733A4B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0635" y="1690685"/>
            <a:ext cx="1230511" cy="1596899"/>
          </a:xfrm>
          <a:prstGeom prst="rect">
            <a:avLst/>
          </a:prstGeom>
        </p:spPr>
      </p:pic>
      <p:pic>
        <p:nvPicPr>
          <p:cNvPr id="11" name="Picture 10">
            <a:extLst>
              <a:ext uri="{FF2B5EF4-FFF2-40B4-BE49-F238E27FC236}">
                <a16:creationId xmlns:a16="http://schemas.microsoft.com/office/drawing/2014/main" id="{76A7C7AF-0F8B-4058-978D-26485D9D0A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6681" y="1690682"/>
            <a:ext cx="1277520" cy="1596900"/>
          </a:xfrm>
          <a:prstGeom prst="rect">
            <a:avLst/>
          </a:prstGeom>
        </p:spPr>
      </p:pic>
      <p:pic>
        <p:nvPicPr>
          <p:cNvPr id="13" name="Picture 12">
            <a:extLst>
              <a:ext uri="{FF2B5EF4-FFF2-40B4-BE49-F238E27FC236}">
                <a16:creationId xmlns:a16="http://schemas.microsoft.com/office/drawing/2014/main" id="{45EA3AB7-7E1C-463F-8E6C-C427C3D681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9736" y="1690682"/>
            <a:ext cx="1252658" cy="1596900"/>
          </a:xfrm>
          <a:prstGeom prst="rect">
            <a:avLst/>
          </a:prstGeom>
        </p:spPr>
      </p:pic>
      <p:pic>
        <p:nvPicPr>
          <p:cNvPr id="15" name="Picture 14">
            <a:extLst>
              <a:ext uri="{FF2B5EF4-FFF2-40B4-BE49-F238E27FC236}">
                <a16:creationId xmlns:a16="http://schemas.microsoft.com/office/drawing/2014/main" id="{99B5C5CA-BA6A-48FA-B134-91727E9ED6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37929" y="1690682"/>
            <a:ext cx="1392337" cy="1592928"/>
          </a:xfrm>
          <a:prstGeom prst="rect">
            <a:avLst/>
          </a:prstGeom>
        </p:spPr>
      </p:pic>
      <p:pic>
        <p:nvPicPr>
          <p:cNvPr id="17" name="Picture 16">
            <a:extLst>
              <a:ext uri="{FF2B5EF4-FFF2-40B4-BE49-F238E27FC236}">
                <a16:creationId xmlns:a16="http://schemas.microsoft.com/office/drawing/2014/main" id="{8A3610F2-2C76-4A03-858E-43F76A3A3D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55801" y="1686329"/>
            <a:ext cx="868245" cy="1601640"/>
          </a:xfrm>
          <a:prstGeom prst="rect">
            <a:avLst/>
          </a:prstGeom>
        </p:spPr>
      </p:pic>
      <p:pic>
        <p:nvPicPr>
          <p:cNvPr id="19" name="Picture 18">
            <a:extLst>
              <a:ext uri="{FF2B5EF4-FFF2-40B4-BE49-F238E27FC236}">
                <a16:creationId xmlns:a16="http://schemas.microsoft.com/office/drawing/2014/main" id="{668B4B9B-9AB9-4C27-9982-51886C7277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200" y="3464250"/>
            <a:ext cx="1271530" cy="1838396"/>
          </a:xfrm>
          <a:prstGeom prst="rect">
            <a:avLst/>
          </a:prstGeom>
        </p:spPr>
      </p:pic>
      <p:pic>
        <p:nvPicPr>
          <p:cNvPr id="21" name="Picture 20">
            <a:extLst>
              <a:ext uri="{FF2B5EF4-FFF2-40B4-BE49-F238E27FC236}">
                <a16:creationId xmlns:a16="http://schemas.microsoft.com/office/drawing/2014/main" id="{F9DED5FA-5432-43B0-8344-071340DF5E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35266" y="3464249"/>
            <a:ext cx="1339834" cy="1838397"/>
          </a:xfrm>
          <a:prstGeom prst="rect">
            <a:avLst/>
          </a:prstGeom>
        </p:spPr>
      </p:pic>
      <p:pic>
        <p:nvPicPr>
          <p:cNvPr id="23" name="Picture 22">
            <a:extLst>
              <a:ext uri="{FF2B5EF4-FFF2-40B4-BE49-F238E27FC236}">
                <a16:creationId xmlns:a16="http://schemas.microsoft.com/office/drawing/2014/main" id="{B83F768B-FC8F-4543-B85C-D5074FA101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00635" y="3464247"/>
            <a:ext cx="1228616" cy="1838397"/>
          </a:xfrm>
          <a:prstGeom prst="rect">
            <a:avLst/>
          </a:prstGeom>
        </p:spPr>
      </p:pic>
      <p:pic>
        <p:nvPicPr>
          <p:cNvPr id="25" name="Picture 24">
            <a:extLst>
              <a:ext uri="{FF2B5EF4-FFF2-40B4-BE49-F238E27FC236}">
                <a16:creationId xmlns:a16="http://schemas.microsoft.com/office/drawing/2014/main" id="{12E440D6-F25F-4C2E-A660-BF0ABBC9E0A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54786" y="3464247"/>
            <a:ext cx="1277520" cy="1838397"/>
          </a:xfrm>
          <a:prstGeom prst="rect">
            <a:avLst/>
          </a:prstGeom>
        </p:spPr>
      </p:pic>
      <p:pic>
        <p:nvPicPr>
          <p:cNvPr id="27" name="Picture 26">
            <a:extLst>
              <a:ext uri="{FF2B5EF4-FFF2-40B4-BE49-F238E27FC236}">
                <a16:creationId xmlns:a16="http://schemas.microsoft.com/office/drawing/2014/main" id="{42C92795-B96B-4097-AF00-58AAB487D75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57841" y="3464246"/>
            <a:ext cx="1252658" cy="1838398"/>
          </a:xfrm>
          <a:prstGeom prst="rect">
            <a:avLst/>
          </a:prstGeom>
        </p:spPr>
      </p:pic>
      <p:pic>
        <p:nvPicPr>
          <p:cNvPr id="29" name="Picture 28">
            <a:extLst>
              <a:ext uri="{FF2B5EF4-FFF2-40B4-BE49-F238E27FC236}">
                <a16:creationId xmlns:a16="http://schemas.microsoft.com/office/drawing/2014/main" id="{528518F2-DF15-4E10-8808-60ACB6F2D69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33977" y="3464247"/>
            <a:ext cx="1392336" cy="1838398"/>
          </a:xfrm>
          <a:prstGeom prst="rect">
            <a:avLst/>
          </a:prstGeom>
        </p:spPr>
      </p:pic>
      <p:pic>
        <p:nvPicPr>
          <p:cNvPr id="31" name="Picture 30">
            <a:extLst>
              <a:ext uri="{FF2B5EF4-FFF2-40B4-BE49-F238E27FC236}">
                <a16:creationId xmlns:a16="http://schemas.microsoft.com/office/drawing/2014/main" id="{07546900-CA62-4FD9-AE8F-03D4D66D295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49791" y="3464246"/>
            <a:ext cx="1468406" cy="1838398"/>
          </a:xfrm>
          <a:prstGeom prst="rect">
            <a:avLst/>
          </a:prstGeom>
        </p:spPr>
      </p:pic>
      <p:sp>
        <p:nvSpPr>
          <p:cNvPr id="33" name="TextBox 32">
            <a:extLst>
              <a:ext uri="{FF2B5EF4-FFF2-40B4-BE49-F238E27FC236}">
                <a16:creationId xmlns:a16="http://schemas.microsoft.com/office/drawing/2014/main" id="{D7F8934A-3255-4F56-B3B7-789DAEA5EE70}"/>
              </a:ext>
            </a:extLst>
          </p:cNvPr>
          <p:cNvSpPr txBox="1"/>
          <p:nvPr/>
        </p:nvSpPr>
        <p:spPr>
          <a:xfrm>
            <a:off x="4612051" y="5835499"/>
            <a:ext cx="2762989" cy="769441"/>
          </a:xfrm>
          <a:prstGeom prst="rect">
            <a:avLst/>
          </a:prstGeom>
          <a:noFill/>
        </p:spPr>
        <p:txBody>
          <a:bodyPr wrap="square">
            <a:spAutoFit/>
          </a:bodyPr>
          <a:lstStyle/>
          <a:p>
            <a:pPr algn="ctr"/>
            <a:r>
              <a:rPr lang="en-US" sz="4400" dirty="0"/>
              <a:t>Ages 3 - 17</a:t>
            </a:r>
          </a:p>
        </p:txBody>
      </p:sp>
    </p:spTree>
    <p:extLst>
      <p:ext uri="{BB962C8B-B14F-4D97-AF65-F5344CB8AC3E}">
        <p14:creationId xmlns:p14="http://schemas.microsoft.com/office/powerpoint/2010/main" val="1937823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17495</TotalTime>
  <Words>1354</Words>
  <Application>Microsoft Office PowerPoint</Application>
  <PresentationFormat>Widescreen</PresentationFormat>
  <Paragraphs>83</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Algerian</vt:lpstr>
      <vt:lpstr>Arial</vt:lpstr>
      <vt:lpstr>Calibri</vt:lpstr>
      <vt:lpstr>Calibri Light</vt:lpstr>
      <vt:lpstr>Office Theme</vt:lpstr>
      <vt:lpstr>Nemesis group</vt:lpstr>
      <vt:lpstr>What is Child Trafficking &amp; Kidnapping???</vt:lpstr>
      <vt:lpstr>It Occurs Everywhere!!!</vt:lpstr>
      <vt:lpstr>Hampton Roads, VA</vt:lpstr>
      <vt:lpstr>Trafficking &amp; Kidnapping Methods</vt:lpstr>
      <vt:lpstr>Real World Incidents</vt:lpstr>
      <vt:lpstr>Real World Incidents (continued)</vt:lpstr>
      <vt:lpstr>Real World Incidents (continued)</vt:lpstr>
      <vt:lpstr>Missing Children in Hampton Roads, VA and Virginia:</vt:lpstr>
      <vt:lpstr>Children Found Dead</vt:lpstr>
      <vt:lpstr>Children Found Dead (continued)</vt:lpstr>
      <vt:lpstr>How To Protect Our Children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Nemesis group</dc:title>
  <dc:creator>Anthony Patterson</dc:creator>
  <cp:lastModifiedBy>Anthony Patterson</cp:lastModifiedBy>
  <cp:revision>64</cp:revision>
  <dcterms:created xsi:type="dcterms:W3CDTF">2021-11-18T00:49:02Z</dcterms:created>
  <dcterms:modified xsi:type="dcterms:W3CDTF">2022-01-23T08:28:57Z</dcterms:modified>
</cp:coreProperties>
</file>